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26"/>
  </p:handoutMasterIdLst>
  <p:sldIdLst>
    <p:sldId id="257" r:id="rId2"/>
    <p:sldId id="258" r:id="rId3"/>
    <p:sldId id="259" r:id="rId4"/>
    <p:sldId id="260" r:id="rId5"/>
    <p:sldId id="269" r:id="rId6"/>
    <p:sldId id="270" r:id="rId7"/>
    <p:sldId id="261" r:id="rId8"/>
    <p:sldId id="262" r:id="rId9"/>
    <p:sldId id="271" r:id="rId10"/>
    <p:sldId id="272" r:id="rId11"/>
    <p:sldId id="263" r:id="rId12"/>
    <p:sldId id="264" r:id="rId13"/>
    <p:sldId id="273" r:id="rId14"/>
    <p:sldId id="274" r:id="rId15"/>
    <p:sldId id="275" r:id="rId16"/>
    <p:sldId id="276" r:id="rId17"/>
    <p:sldId id="265" r:id="rId18"/>
    <p:sldId id="266" r:id="rId19"/>
    <p:sldId id="277" r:id="rId20"/>
    <p:sldId id="278" r:id="rId21"/>
    <p:sldId id="267" r:id="rId22"/>
    <p:sldId id="279" r:id="rId23"/>
    <p:sldId id="268" r:id="rId24"/>
    <p:sldId id="28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wQWNapKWFXgt9eRs0otYQQ==" hashData="nK+9yMxTGTzqlYOSR4MhL/SueJ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userDrawn="1">
          <p15:clr>
            <a:srgbClr val="A4A3A4"/>
          </p15:clr>
        </p15:guide>
        <p15:guide id="4" pos="7151" userDrawn="1">
          <p15:clr>
            <a:srgbClr val="A4A3A4"/>
          </p15:clr>
        </p15:guide>
        <p15:guide id="5" orient="horz" userDrawn="1">
          <p15:clr>
            <a:srgbClr val="A4A3A4"/>
          </p15:clr>
        </p15:guide>
        <p15:guide id="6" orient="horz" pos="4315" userDrawn="1">
          <p15:clr>
            <a:srgbClr val="A4A3A4"/>
          </p15:clr>
        </p15:guide>
        <p15:guide id="7" pos="415" userDrawn="1">
          <p15:clr>
            <a:srgbClr val="A4A3A4"/>
          </p15:clr>
        </p15:guide>
        <p15:guide id="8" orient="horz" pos="845" userDrawn="1">
          <p15:clr>
            <a:srgbClr val="A4A3A4"/>
          </p15:clr>
        </p15:guide>
        <p15:guide id="9" pos="461" userDrawn="1">
          <p15:clr>
            <a:srgbClr val="A4A3A4"/>
          </p15:clr>
        </p15:guide>
        <p15:guide id="10" pos="4248" userDrawn="1">
          <p15:clr>
            <a:srgbClr val="A4A3A4"/>
          </p15:clr>
        </p15:guide>
        <p15:guide id="11" pos="5836" userDrawn="1">
          <p15:clr>
            <a:srgbClr val="A4A3A4"/>
          </p15:clr>
        </p15:guide>
        <p15:guide id="12" pos="770" userDrawn="1">
          <p15:clr>
            <a:srgbClr val="A4A3A4"/>
          </p15:clr>
        </p15:guide>
        <p15:guide id="13" orient="horz" pos="77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9"/>
    <a:srgbClr val="E89A01"/>
    <a:srgbClr val="00B900"/>
    <a:srgbClr val="E08287"/>
    <a:srgbClr val="EC9D01"/>
    <a:srgbClr val="F0C1C3"/>
    <a:srgbClr val="C00000"/>
    <a:srgbClr val="0000FF"/>
    <a:srgbClr val="00C800"/>
    <a:srgbClr val="FFA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7"/>
    <p:restoredTop sz="94704"/>
  </p:normalViewPr>
  <p:slideViewPr>
    <p:cSldViewPr snapToGrid="0" snapToObjects="1">
      <p:cViewPr>
        <p:scale>
          <a:sx n="107" d="100"/>
          <a:sy n="107" d="100"/>
        </p:scale>
        <p:origin x="144" y="1008"/>
      </p:cViewPr>
      <p:guideLst>
        <p:guide orient="horz" pos="2183"/>
        <p:guide pos="3840"/>
        <p:guide/>
        <p:guide pos="7151"/>
        <p:guide orient="horz"/>
        <p:guide orient="horz" pos="4315"/>
        <p:guide pos="415"/>
        <p:guide orient="horz" pos="845"/>
        <p:guide pos="461"/>
        <p:guide pos="4248"/>
        <p:guide pos="5836"/>
        <p:guide pos="770"/>
        <p:guide orient="horz" pos="777"/>
      </p:guideLst>
    </p:cSldViewPr>
  </p:slideViewPr>
  <p:notesTextViewPr>
    <p:cViewPr>
      <p:scale>
        <a:sx n="1" d="1"/>
        <a:sy n="1" d="1"/>
      </p:scale>
      <p:origin x="0" y="0"/>
    </p:cViewPr>
  </p:notesTextViewPr>
  <p:notesViewPr>
    <p:cSldViewPr snapToGrid="0" snapToObjects="1" showGuides="1">
      <p:cViewPr varScale="1">
        <p:scale>
          <a:sx n="117" d="100"/>
          <a:sy n="117" d="100"/>
        </p:scale>
        <p:origin x="280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506819-DBF9-634C-8BB5-AFB2E0ED315A}" type="datetimeFigureOut">
              <a:rPr kumimoji="1" lang="zh-CN" altLang="en-US" smtClean="0"/>
              <a:t>2019/8/16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41A06E-3086-8547-9F22-63BE202CD24D}" type="slidenum">
              <a:rPr kumimoji="1" lang="zh-CN" altLang="en-US" smtClean="0"/>
              <a:t>‹#›</a:t>
            </a:fld>
            <a:endParaRPr kumimoji="1" lang="zh-CN" altLang="en-US"/>
          </a:p>
        </p:txBody>
      </p:sp>
    </p:spTree>
    <p:extLst>
      <p:ext uri="{BB962C8B-B14F-4D97-AF65-F5344CB8AC3E}">
        <p14:creationId xmlns:p14="http://schemas.microsoft.com/office/powerpoint/2010/main" val="188783917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5054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369267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4819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13247613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15317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165610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68580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8496169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893931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51290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BEDEB4D-6FDA-E344-A23E-5DAB09E83EAB}" type="datetimeFigureOut">
              <a:rPr kumimoji="1" lang="zh-CN" altLang="en-US" smtClean="0"/>
              <a:t>2019/8/16</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49C6BC04-5695-DF4E-974F-2E4EF334AFDB}" type="slidenum">
              <a:rPr kumimoji="1" lang="zh-CN" altLang="en-US" smtClean="0"/>
              <a:t>‹#›</a:t>
            </a:fld>
            <a:endParaRPr kumimoji="1" lang="zh-CN" altLang="en-US"/>
          </a:p>
        </p:txBody>
      </p:sp>
    </p:spTree>
    <p:extLst>
      <p:ext uri="{BB962C8B-B14F-4D97-AF65-F5344CB8AC3E}">
        <p14:creationId xmlns:p14="http://schemas.microsoft.com/office/powerpoint/2010/main" val="4391783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microsoft.com/office/2007/relationships/hdphoto" Target="../media/hdphoto1.wdp"/><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22419" y="5330952"/>
            <a:ext cx="3125337" cy="2207270"/>
          </a:xfrm>
          <a:prstGeom prst="rect">
            <a:avLst/>
          </a:prstGeom>
        </p:spPr>
      </p:pic>
      <p:pic>
        <p:nvPicPr>
          <p:cNvPr id="2" name="图片 1" hidden="1"/>
          <p:cNvPicPr>
            <a:picLocks noChangeAspect="1"/>
          </p:cNvPicPr>
          <p:nvPr userDrawn="1"/>
        </p:nvPicPr>
        <p:blipFill rotWithShape="1">
          <a:blip r:embed="rId14">
            <a:alphaModFix amt="52000"/>
            <a:extLst>
              <a:ext uri="{BEBA8EAE-BF5A-486C-A8C5-ECC9F3942E4B}">
                <a14:imgProps xmlns:a14="http://schemas.microsoft.com/office/drawing/2010/main">
                  <a14:imgLayer r:embed="rId15">
                    <a14:imgEffect>
                      <a14:saturation sat="88000"/>
                    </a14:imgEffect>
                    <a14:imgEffect>
                      <a14:brightnessContrast bright="-11000"/>
                    </a14:imgEffect>
                  </a14:imgLayer>
                </a14:imgProps>
              </a:ext>
              <a:ext uri="{28A0092B-C50C-407E-A947-70E740481C1C}">
                <a14:useLocalDpi xmlns:a14="http://schemas.microsoft.com/office/drawing/2010/main" val="0"/>
              </a:ext>
            </a:extLst>
          </a:blip>
          <a:srcRect l="5779" t="27432" b="48298"/>
          <a:stretch/>
        </p:blipFill>
        <p:spPr>
          <a:xfrm>
            <a:off x="0" y="6114902"/>
            <a:ext cx="3691054" cy="712825"/>
          </a:xfrm>
          <a:prstGeom prst="rect">
            <a:avLst/>
          </a:prstGeom>
        </p:spPr>
      </p:pic>
      <p:pic>
        <p:nvPicPr>
          <p:cNvPr id="4" name="图片 3"/>
          <p:cNvPicPr>
            <a:picLocks noChangeAspect="1"/>
          </p:cNvPicPr>
          <p:nvPr userDrawn="1"/>
        </p:nvPicPr>
        <p:blipFill rotWithShape="1">
          <a:blip r:embed="rId16">
            <a:alphaModFix amt="50000"/>
            <a:extLst>
              <a:ext uri="{28A0092B-C50C-407E-A947-70E740481C1C}">
                <a14:useLocalDpi xmlns:a14="http://schemas.microsoft.com/office/drawing/2010/main" val="0"/>
              </a:ext>
            </a:extLst>
          </a:blip>
          <a:srcRect l="10399" t="31862" r="5523" b="50823"/>
          <a:stretch/>
        </p:blipFill>
        <p:spPr>
          <a:xfrm>
            <a:off x="237747" y="6226462"/>
            <a:ext cx="3157168" cy="487499"/>
          </a:xfrm>
          <a:prstGeom prst="rect">
            <a:avLst/>
          </a:prstGeom>
        </p:spPr>
      </p:pic>
    </p:spTree>
    <p:extLst>
      <p:ext uri="{BB962C8B-B14F-4D97-AF65-F5344CB8AC3E}">
        <p14:creationId xmlns:p14="http://schemas.microsoft.com/office/powerpoint/2010/main" val="692185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8.png"/><Relationship Id="rId5" Type="http://schemas.microsoft.com/office/2007/relationships/hdphoto" Target="../media/hdphoto4.wdp"/><Relationship Id="rId6" Type="http://schemas.openxmlformats.org/officeDocument/2006/relationships/image" Target="../media/image19.png"/><Relationship Id="rId7" Type="http://schemas.microsoft.com/office/2007/relationships/hdphoto" Target="../media/hdphoto5.wdp"/><Relationship Id="rId8" Type="http://schemas.openxmlformats.org/officeDocument/2006/relationships/image" Target="../media/image20.png"/><Relationship Id="rId9"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hidden="1"/>
          <p:cNvSpPr txBox="1"/>
          <p:nvPr/>
        </p:nvSpPr>
        <p:spPr>
          <a:xfrm>
            <a:off x="3464511" y="2403528"/>
            <a:ext cx="5262979" cy="646331"/>
          </a:xfrm>
          <a:prstGeom prst="rect">
            <a:avLst/>
          </a:prstGeom>
          <a:noFill/>
        </p:spPr>
        <p:txBody>
          <a:bodyPr wrap="none" rtlCol="0">
            <a:spAutoFit/>
          </a:bodyPr>
          <a:lstStyle/>
          <a:p>
            <a:r>
              <a:rPr kumimoji="1" lang="zh-CN" altLang="en-US" sz="3600" dirty="0" smtClean="0">
                <a:solidFill>
                  <a:srgbClr val="0000C8"/>
                </a:solidFill>
                <a:latin typeface="Microsoft YaHei" charset="-122"/>
                <a:ea typeface="Microsoft YaHei" charset="-122"/>
                <a:cs typeface="Microsoft YaHei" charset="-122"/>
              </a:rPr>
              <a:t>自然语言处理技术与应用</a:t>
            </a:r>
            <a:endParaRPr kumimoji="1" lang="zh-CN" altLang="en-US" sz="3600" dirty="0">
              <a:solidFill>
                <a:srgbClr val="0000C8"/>
              </a:solidFill>
              <a:latin typeface="Microsoft YaHei" charset="-122"/>
              <a:ea typeface="Microsoft YaHei" charset="-122"/>
              <a:cs typeface="Microsoft YaHei" charset="-122"/>
            </a:endParaRPr>
          </a:p>
        </p:txBody>
      </p:sp>
      <p:sp>
        <p:nvSpPr>
          <p:cNvPr id="5" name="文本框 4"/>
          <p:cNvSpPr txBox="1"/>
          <p:nvPr/>
        </p:nvSpPr>
        <p:spPr>
          <a:xfrm>
            <a:off x="2462634" y="3280683"/>
            <a:ext cx="7266733" cy="400110"/>
          </a:xfrm>
          <a:prstGeom prst="rect">
            <a:avLst/>
          </a:prstGeom>
          <a:noFill/>
        </p:spPr>
        <p:txBody>
          <a:bodyPr wrap="none" rtlCol="0">
            <a:spAutoFit/>
          </a:bodyPr>
          <a:lstStyle/>
          <a:p>
            <a:r>
              <a:rPr kumimoji="1" lang="en-US" altLang="zh-CN" sz="2000">
                <a:solidFill>
                  <a:srgbClr val="C00000"/>
                </a:solidFill>
                <a:latin typeface="Microsoft YaHei" charset="-122"/>
                <a:ea typeface="Microsoft YaHei" charset="-122"/>
                <a:cs typeface="Microsoft YaHei" charset="-122"/>
              </a:rPr>
              <a:t>Natural Language Processing Technology and Application</a:t>
            </a:r>
            <a:endParaRPr kumimoji="1" lang="zh-CN" altLang="en-US" sz="2000" dirty="0">
              <a:solidFill>
                <a:srgbClr val="C00000"/>
              </a:solidFill>
              <a:latin typeface="Microsoft YaHei" charset="-122"/>
              <a:ea typeface="Microsoft YaHei" charset="-122"/>
              <a:cs typeface="Microsoft YaHei" charset="-122"/>
            </a:endParaRPr>
          </a:p>
        </p:txBody>
      </p:sp>
      <p:sp>
        <p:nvSpPr>
          <p:cNvPr id="8" name="文本框 7"/>
          <p:cNvSpPr txBox="1"/>
          <p:nvPr/>
        </p:nvSpPr>
        <p:spPr>
          <a:xfrm>
            <a:off x="3053116" y="3911617"/>
            <a:ext cx="608576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主讲人：</a:t>
            </a:r>
            <a:r>
              <a:rPr kumimoji="1" lang="zh-CN" altLang="en-US" smtClean="0">
                <a:latin typeface="Microsoft YaHei" charset="-122"/>
                <a:ea typeface="Microsoft YaHei" charset="-122"/>
                <a:cs typeface="Microsoft YaHei" charset="-122"/>
              </a:rPr>
              <a:t>周全      邮箱：</a:t>
            </a:r>
            <a:r>
              <a:rPr kumimoji="1" lang="en-US" altLang="zh-CN" dirty="0" smtClean="0">
                <a:latin typeface="Microsoft YaHei" charset="-122"/>
                <a:ea typeface="Microsoft YaHei" charset="-122"/>
                <a:cs typeface="Microsoft YaHei" charset="-122"/>
              </a:rPr>
              <a:t>zhouquan05@beyondsoft.com</a:t>
            </a:r>
          </a:p>
        </p:txBody>
      </p:sp>
      <p:sp>
        <p:nvSpPr>
          <p:cNvPr id="9" name="文本框 8"/>
          <p:cNvSpPr txBox="1"/>
          <p:nvPr/>
        </p:nvSpPr>
        <p:spPr>
          <a:xfrm>
            <a:off x="5055491" y="4511773"/>
            <a:ext cx="2081019" cy="369332"/>
          </a:xfrm>
          <a:prstGeom prst="rect">
            <a:avLst/>
          </a:prstGeom>
          <a:noFill/>
        </p:spPr>
        <p:txBody>
          <a:bodyPr wrap="none" rtlCol="0">
            <a:spAutoFit/>
          </a:bodyPr>
          <a:lstStyle>
            <a:defPPr>
              <a:defRPr lang="zh-CN"/>
            </a:defPPr>
            <a:lvl1pPr>
              <a:defRPr kumimoji="1">
                <a:latin typeface="Microsoft YaHei" charset="-122"/>
                <a:ea typeface="Microsoft YaHei" charset="-122"/>
                <a:cs typeface="Microsoft YaHei" charset="-122"/>
              </a:defRPr>
            </a:lvl1pPr>
          </a:lstStyle>
          <a:p>
            <a:r>
              <a:rPr lang="zh-CN" altLang="en-US" dirty="0"/>
              <a:t>日期： </a:t>
            </a:r>
            <a:r>
              <a:rPr lang="en-US" altLang="zh-CN" dirty="0"/>
              <a:t>2019</a:t>
            </a:r>
            <a:r>
              <a:rPr lang="zh-CN" altLang="en-US" dirty="0"/>
              <a:t>年</a:t>
            </a:r>
            <a:r>
              <a:rPr lang="en-US" altLang="zh-CN" dirty="0"/>
              <a:t>8</a:t>
            </a:r>
            <a:r>
              <a:rPr lang="zh-CN" altLang="en-US" dirty="0"/>
              <a:t>月</a:t>
            </a:r>
          </a:p>
        </p:txBody>
      </p:sp>
      <p:pic>
        <p:nvPicPr>
          <p:cNvPr id="10" name="图片 9"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910" y="0"/>
            <a:ext cx="9147227" cy="6858000"/>
          </a:xfrm>
          <a:prstGeom prst="rect">
            <a:avLst/>
          </a:prstGeom>
        </p:spPr>
      </p:pic>
      <p:pic>
        <p:nvPicPr>
          <p:cNvPr id="2" name="图片 1" hidden="1"/>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5557"/>
                    </a14:imgEffect>
                    <a14:imgEffect>
                      <a14:saturation sat="142000"/>
                    </a14:imgEffect>
                  </a14:imgLayer>
                </a14:imgProps>
              </a:ext>
              <a:ext uri="{28A0092B-C50C-407E-A947-70E740481C1C}">
                <a14:useLocalDpi xmlns:a14="http://schemas.microsoft.com/office/drawing/2010/main" val="0"/>
              </a:ext>
            </a:extLst>
          </a:blip>
          <a:srcRect l="5840" t="30332" b="48768"/>
          <a:stretch/>
        </p:blipFill>
        <p:spPr>
          <a:xfrm>
            <a:off x="2890749" y="2297723"/>
            <a:ext cx="6410502" cy="1066800"/>
          </a:xfrm>
          <a:prstGeom prst="rect">
            <a:avLst/>
          </a:prstGeom>
        </p:spPr>
      </p:pic>
      <p:pic>
        <p:nvPicPr>
          <p:cNvPr id="3" name="图片 2"/>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0399" t="31862" r="5523" b="50823"/>
          <a:stretch/>
        </p:blipFill>
        <p:spPr>
          <a:xfrm>
            <a:off x="2517811" y="2268185"/>
            <a:ext cx="7156379" cy="1105018"/>
          </a:xfrm>
          <a:prstGeom prst="rect">
            <a:avLst/>
          </a:prstGeom>
        </p:spPr>
      </p:pic>
    </p:spTree>
    <p:extLst>
      <p:ext uri="{BB962C8B-B14F-4D97-AF65-F5344CB8AC3E}">
        <p14:creationId xmlns:p14="http://schemas.microsoft.com/office/powerpoint/2010/main" val="1112022743"/>
      </p:ext>
    </p:extLst>
  </p:cSld>
  <p:clrMapOvr>
    <a:masterClrMapping/>
  </p:clrMapOvr>
  <p:transition spd="slow">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41110" y="0"/>
            <a:ext cx="3033132" cy="6579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charset="-122"/>
                <a:ea typeface="Microsoft YaHei" charset="-122"/>
                <a:cs typeface="Microsoft YaHei" charset="-122"/>
              </a:rPr>
              <a:t>词性标注与命名实体识别</a:t>
            </a:r>
            <a:endParaRPr kumimoji="1" lang="zh-CN" altLang="en-US" sz="2000" dirty="0">
              <a:latin typeface="Microsoft YaHei" charset="-122"/>
              <a:ea typeface="Microsoft YaHei" charset="-122"/>
              <a:cs typeface="Microsoft YaHei" charset="-122"/>
            </a:endParaRPr>
          </a:p>
        </p:txBody>
      </p:sp>
      <p:sp>
        <p:nvSpPr>
          <p:cNvPr id="7" name="椭圆 6"/>
          <p:cNvSpPr/>
          <p:nvPr/>
        </p:nvSpPr>
        <p:spPr>
          <a:xfrm>
            <a:off x="681547" y="1954130"/>
            <a:ext cx="178509" cy="1785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同心圆 7"/>
          <p:cNvSpPr/>
          <p:nvPr/>
        </p:nvSpPr>
        <p:spPr>
          <a:xfrm>
            <a:off x="604838" y="1878564"/>
            <a:ext cx="323850" cy="323850"/>
          </a:xfrm>
          <a:prstGeom prst="donut">
            <a:avLst>
              <a:gd name="adj" fmla="val 379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1005397" y="1815229"/>
            <a:ext cx="2646878" cy="461665"/>
          </a:xfrm>
          <a:prstGeom prst="rect">
            <a:avLst/>
          </a:prstGeom>
          <a:noFill/>
        </p:spPr>
        <p:txBody>
          <a:bodyPr wrap="none" rtlCol="0">
            <a:spAutoFit/>
          </a:bodyPr>
          <a:lstStyle>
            <a:defPPr>
              <a:defRPr lang="zh-CN"/>
            </a:defPPr>
            <a:lvl1pPr>
              <a:defRPr kumimoji="1" sz="2400">
                <a:latin typeface="Microsoft YaHei" charset="-122"/>
                <a:ea typeface="Microsoft YaHei" charset="-122"/>
                <a:cs typeface="Microsoft YaHei" charset="-122"/>
              </a:defRPr>
            </a:lvl1pPr>
          </a:lstStyle>
          <a:p>
            <a:r>
              <a:rPr lang="zh-CN" altLang="en-US" dirty="0" smtClean="0">
                <a:solidFill>
                  <a:srgbClr val="C00000"/>
                </a:solidFill>
              </a:rPr>
              <a:t>命名实体识别方法</a:t>
            </a:r>
            <a:endParaRPr lang="zh-CN" altLang="en-US" dirty="0">
              <a:solidFill>
                <a:srgbClr val="C00000"/>
              </a:solidFill>
            </a:endParaRPr>
          </a:p>
        </p:txBody>
      </p:sp>
      <p:sp>
        <p:nvSpPr>
          <p:cNvPr id="10" name="文本框 9"/>
          <p:cNvSpPr txBox="1"/>
          <p:nvPr/>
        </p:nvSpPr>
        <p:spPr>
          <a:xfrm>
            <a:off x="1005397" y="2709342"/>
            <a:ext cx="3457998" cy="400110"/>
          </a:xfrm>
          <a:prstGeom prst="rect">
            <a:avLst/>
          </a:prstGeom>
          <a:noFill/>
        </p:spPr>
        <p:txBody>
          <a:bodyPr wrap="none" rtlCol="0">
            <a:spAutoFit/>
          </a:bodyPr>
          <a:lstStyle/>
          <a:p>
            <a:r>
              <a:rPr kumimoji="1" lang="en-US" altLang="zh-CN" sz="2000" dirty="0" smtClean="0">
                <a:solidFill>
                  <a:schemeClr val="tx1">
                    <a:lumMod val="75000"/>
                    <a:lumOff val="25000"/>
                  </a:schemeClr>
                </a:solidFill>
                <a:latin typeface="Microsoft YaHei" charset="-122"/>
                <a:ea typeface="Microsoft YaHei" charset="-122"/>
                <a:cs typeface="Microsoft YaHei" charset="-122"/>
              </a:rPr>
              <a:t>01</a:t>
            </a:r>
            <a:r>
              <a:rPr kumimoji="1" lang="zh-CN" altLang="en-US" sz="2000" dirty="0" smtClean="0">
                <a:solidFill>
                  <a:schemeClr val="tx1">
                    <a:lumMod val="75000"/>
                    <a:lumOff val="25000"/>
                  </a:schemeClr>
                </a:solidFill>
                <a:latin typeface="Microsoft YaHei" charset="-122"/>
                <a:ea typeface="Microsoft YaHei" charset="-122"/>
                <a:cs typeface="Microsoft YaHei" charset="-122"/>
              </a:rPr>
              <a:t>  基于规则的命名实体识别</a:t>
            </a:r>
            <a:endParaRPr kumimoji="1" lang="zh-CN" altLang="en-US" sz="2000" dirty="0">
              <a:solidFill>
                <a:schemeClr val="tx1">
                  <a:lumMod val="75000"/>
                  <a:lumOff val="25000"/>
                </a:schemeClr>
              </a:solidFill>
              <a:latin typeface="Microsoft YaHei" charset="-122"/>
              <a:ea typeface="Microsoft YaHei" charset="-122"/>
              <a:cs typeface="Microsoft YaHei" charset="-122"/>
            </a:endParaRPr>
          </a:p>
        </p:txBody>
      </p:sp>
      <p:sp>
        <p:nvSpPr>
          <p:cNvPr id="11" name="文本框 10"/>
          <p:cNvSpPr txBox="1"/>
          <p:nvPr/>
        </p:nvSpPr>
        <p:spPr>
          <a:xfrm>
            <a:off x="1467556" y="3253120"/>
            <a:ext cx="3209533" cy="338554"/>
          </a:xfrm>
          <a:prstGeom prst="rect">
            <a:avLst/>
          </a:prstGeom>
          <a:noFill/>
        </p:spPr>
        <p:txBody>
          <a:bodyPr wrap="none" rtlCol="0">
            <a:spAutoFit/>
          </a:bodyPr>
          <a:lstStyle>
            <a:defPPr>
              <a:defRPr lang="zh-CN"/>
            </a:defPPr>
            <a:lvl1pPr>
              <a:defRPr kumimoji="1"/>
            </a:lvl1pPr>
          </a:lstStyle>
          <a:p>
            <a:r>
              <a:rPr lang="zh-CN" altLang="en-US" sz="1600" dirty="0">
                <a:solidFill>
                  <a:schemeClr val="tx1">
                    <a:lumMod val="75000"/>
                    <a:lumOff val="25000"/>
                  </a:schemeClr>
                </a:solidFill>
                <a:latin typeface="Microsoft YaHei" charset="-122"/>
                <a:ea typeface="Microsoft YaHei" charset="-122"/>
                <a:cs typeface="Microsoft YaHei" charset="-122"/>
              </a:rPr>
              <a:t>规则</a:t>
            </a:r>
            <a:r>
              <a:rPr lang="en-US" altLang="zh-CN" sz="1600" dirty="0" smtClean="0">
                <a:solidFill>
                  <a:schemeClr val="tx1">
                    <a:lumMod val="75000"/>
                    <a:lumOff val="25000"/>
                  </a:schemeClr>
                </a:solidFill>
                <a:latin typeface="Microsoft YaHei" charset="-122"/>
                <a:ea typeface="Microsoft YaHei" charset="-122"/>
                <a:cs typeface="Microsoft YaHei" charset="-122"/>
              </a:rPr>
              <a:t>+</a:t>
            </a:r>
            <a:r>
              <a:rPr lang="zh-CN" altLang="en-US" sz="1600" dirty="0" smtClean="0">
                <a:solidFill>
                  <a:schemeClr val="tx1">
                    <a:lumMod val="75000"/>
                    <a:lumOff val="25000"/>
                  </a:schemeClr>
                </a:solidFill>
                <a:latin typeface="Microsoft YaHei" charset="-122"/>
                <a:ea typeface="Microsoft YaHei" charset="-122"/>
                <a:cs typeface="Microsoft YaHei" charset="-122"/>
              </a:rPr>
              <a:t>字典，可移植差，维护困难</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12" name="文本框 11"/>
          <p:cNvSpPr txBox="1"/>
          <p:nvPr/>
        </p:nvSpPr>
        <p:spPr>
          <a:xfrm>
            <a:off x="6096000" y="2709342"/>
            <a:ext cx="3457998" cy="400110"/>
          </a:xfrm>
          <a:prstGeom prst="rect">
            <a:avLst/>
          </a:prstGeom>
          <a:noFill/>
        </p:spPr>
        <p:txBody>
          <a:bodyPr wrap="none" rtlCol="0">
            <a:spAutoFit/>
          </a:bodyPr>
          <a:lstStyle/>
          <a:p>
            <a:r>
              <a:rPr kumimoji="1" lang="en-US" altLang="zh-CN" sz="2000" dirty="0" smtClean="0">
                <a:solidFill>
                  <a:schemeClr val="tx1">
                    <a:lumMod val="75000"/>
                    <a:lumOff val="25000"/>
                  </a:schemeClr>
                </a:solidFill>
                <a:latin typeface="Microsoft YaHei" charset="-122"/>
                <a:ea typeface="Microsoft YaHei" charset="-122"/>
                <a:cs typeface="Microsoft YaHei" charset="-122"/>
              </a:rPr>
              <a:t>02</a:t>
            </a:r>
            <a:r>
              <a:rPr kumimoji="1" lang="zh-CN" altLang="en-US" sz="2000" dirty="0" smtClean="0">
                <a:solidFill>
                  <a:schemeClr val="tx1">
                    <a:lumMod val="75000"/>
                    <a:lumOff val="25000"/>
                  </a:schemeClr>
                </a:solidFill>
                <a:latin typeface="Microsoft YaHei" charset="-122"/>
                <a:ea typeface="Microsoft YaHei" charset="-122"/>
                <a:cs typeface="Microsoft YaHei" charset="-122"/>
              </a:rPr>
              <a:t>  基于统计的命名实体识别</a:t>
            </a:r>
            <a:endParaRPr kumimoji="1" lang="zh-CN" altLang="en-US" sz="2000" dirty="0">
              <a:solidFill>
                <a:schemeClr val="tx1">
                  <a:lumMod val="75000"/>
                  <a:lumOff val="25000"/>
                </a:schemeClr>
              </a:solidFill>
              <a:latin typeface="Microsoft YaHei" charset="-122"/>
              <a:ea typeface="Microsoft YaHei" charset="-122"/>
              <a:cs typeface="Microsoft YaHei" charset="-122"/>
            </a:endParaRPr>
          </a:p>
        </p:txBody>
      </p:sp>
      <p:sp>
        <p:nvSpPr>
          <p:cNvPr id="13" name="文本框 12"/>
          <p:cNvSpPr txBox="1"/>
          <p:nvPr/>
        </p:nvSpPr>
        <p:spPr>
          <a:xfrm>
            <a:off x="1005397" y="4328959"/>
            <a:ext cx="1662635" cy="400110"/>
          </a:xfrm>
          <a:prstGeom prst="rect">
            <a:avLst/>
          </a:prstGeom>
          <a:noFill/>
        </p:spPr>
        <p:txBody>
          <a:bodyPr wrap="none" rtlCol="0">
            <a:spAutoFit/>
          </a:bodyPr>
          <a:lstStyle/>
          <a:p>
            <a:r>
              <a:rPr kumimoji="1" lang="en-US" altLang="zh-CN" sz="2000" dirty="0" smtClean="0">
                <a:solidFill>
                  <a:schemeClr val="tx1">
                    <a:lumMod val="75000"/>
                    <a:lumOff val="25000"/>
                  </a:schemeClr>
                </a:solidFill>
                <a:latin typeface="Microsoft YaHei" charset="-122"/>
                <a:ea typeface="Microsoft YaHei" charset="-122"/>
                <a:cs typeface="Microsoft YaHei" charset="-122"/>
              </a:rPr>
              <a:t>03</a:t>
            </a:r>
            <a:r>
              <a:rPr kumimoji="1" lang="zh-CN" altLang="en-US" sz="2000" dirty="0" smtClean="0">
                <a:solidFill>
                  <a:schemeClr val="tx1">
                    <a:lumMod val="75000"/>
                    <a:lumOff val="25000"/>
                  </a:schemeClr>
                </a:solidFill>
                <a:latin typeface="Microsoft YaHei" charset="-122"/>
                <a:ea typeface="Microsoft YaHei" charset="-122"/>
                <a:cs typeface="Microsoft YaHei" charset="-122"/>
              </a:rPr>
              <a:t>  混合方法</a:t>
            </a:r>
            <a:endParaRPr kumimoji="1" lang="zh-CN" altLang="en-US" sz="2000" dirty="0">
              <a:solidFill>
                <a:schemeClr val="tx1">
                  <a:lumMod val="75000"/>
                  <a:lumOff val="25000"/>
                </a:schemeClr>
              </a:solidFill>
              <a:latin typeface="Microsoft YaHei" charset="-122"/>
              <a:ea typeface="Microsoft YaHei" charset="-122"/>
              <a:cs typeface="Microsoft YaHei" charset="-122"/>
            </a:endParaRPr>
          </a:p>
        </p:txBody>
      </p:sp>
      <p:sp>
        <p:nvSpPr>
          <p:cNvPr id="14" name="文本框 13"/>
          <p:cNvSpPr txBox="1"/>
          <p:nvPr/>
        </p:nvSpPr>
        <p:spPr>
          <a:xfrm>
            <a:off x="6558159" y="3253120"/>
            <a:ext cx="4288353" cy="338554"/>
          </a:xfrm>
          <a:prstGeom prst="rect">
            <a:avLst/>
          </a:prstGeom>
          <a:noFill/>
        </p:spPr>
        <p:txBody>
          <a:bodyPr wrap="none" rtlCol="0">
            <a:spAutoFit/>
          </a:bodyPr>
          <a:lstStyle>
            <a:defPPr>
              <a:defRPr lang="zh-CN"/>
            </a:defPPr>
            <a:lvl1pPr>
              <a:defRPr kumimoji="1"/>
            </a:lvl1pPr>
          </a:lstStyle>
          <a:p>
            <a:r>
              <a:rPr lang="zh-CN" altLang="en-US" sz="1600" dirty="0" smtClean="0">
                <a:solidFill>
                  <a:schemeClr val="tx1">
                    <a:lumMod val="75000"/>
                    <a:lumOff val="25000"/>
                  </a:schemeClr>
                </a:solidFill>
                <a:latin typeface="Microsoft YaHei" charset="-122"/>
                <a:ea typeface="Microsoft YaHei" charset="-122"/>
                <a:cs typeface="Microsoft YaHei" charset="-122"/>
              </a:rPr>
              <a:t>隐马尔科夫模型，最大熵</a:t>
            </a:r>
            <a:r>
              <a:rPr lang="zh-CN" altLang="en-US" sz="1600" smtClean="0">
                <a:solidFill>
                  <a:schemeClr val="tx1">
                    <a:lumMod val="75000"/>
                    <a:lumOff val="25000"/>
                  </a:schemeClr>
                </a:solidFill>
                <a:latin typeface="Microsoft YaHei" charset="-122"/>
                <a:ea typeface="Microsoft YaHei" charset="-122"/>
                <a:cs typeface="Microsoft YaHei" charset="-122"/>
              </a:rPr>
              <a:t>模型，条件随机场等</a:t>
            </a:r>
            <a:endParaRPr lang="zh-CN" altLang="en-US" sz="1600" dirty="0">
              <a:solidFill>
                <a:schemeClr val="tx1">
                  <a:lumMod val="75000"/>
                  <a:lumOff val="2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8491650"/>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8" grpId="2" animBg="1"/>
      <p:bldP spid="9" grpId="0"/>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360" y="2592657"/>
            <a:ext cx="1182029" cy="169499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37784" y="2670712"/>
            <a:ext cx="4134465" cy="769441"/>
          </a:xfrm>
          <a:prstGeom prst="rect">
            <a:avLst/>
          </a:prstGeom>
          <a:noFill/>
        </p:spPr>
        <p:txBody>
          <a:bodyPr wrap="none" rtlCol="0">
            <a:spAutoFit/>
          </a:bodyPr>
          <a:lstStyle/>
          <a:p>
            <a:r>
              <a:rPr kumimoji="1" lang="zh-CN" altLang="en-US" sz="4400" dirty="0" smtClean="0">
                <a:solidFill>
                  <a:srgbClr val="EC9D01"/>
                </a:solidFill>
                <a:latin typeface="Microsoft YaHei" charset="-122"/>
                <a:ea typeface="Microsoft YaHei" charset="-122"/>
                <a:cs typeface="Microsoft YaHei" charset="-122"/>
              </a:rPr>
              <a:t>关键词提取算法</a:t>
            </a:r>
            <a:endParaRPr kumimoji="1" lang="zh-CN" altLang="en-US" sz="4400" dirty="0">
              <a:solidFill>
                <a:srgbClr val="EC9D01"/>
              </a:solidFill>
              <a:latin typeface="Microsoft YaHei" charset="-122"/>
              <a:ea typeface="Microsoft YaHei" charset="-122"/>
              <a:cs typeface="Microsoft YaHei" charset="-122"/>
            </a:endParaRPr>
          </a:p>
        </p:txBody>
      </p:sp>
      <p:cxnSp>
        <p:nvCxnSpPr>
          <p:cNvPr id="6" name="直线连接符 5"/>
          <p:cNvCxnSpPr/>
          <p:nvPr/>
        </p:nvCxnSpPr>
        <p:spPr>
          <a:xfrm>
            <a:off x="1260089" y="3518208"/>
            <a:ext cx="5653667" cy="0"/>
          </a:xfrm>
          <a:prstGeom prst="line">
            <a:avLst/>
          </a:prstGeom>
          <a:ln w="38100">
            <a:solidFill>
              <a:srgbClr val="EC9D0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60089" y="3691053"/>
            <a:ext cx="3600216" cy="369332"/>
          </a:xfrm>
          <a:prstGeom prst="rect">
            <a:avLst/>
          </a:prstGeom>
          <a:noFill/>
        </p:spPr>
        <p:txBody>
          <a:bodyPr wrap="none" rtlCol="0">
            <a:spAutoFit/>
          </a:bodyPr>
          <a:lstStyle/>
          <a:p>
            <a:r>
              <a:rPr kumimoji="1" lang="en-US" altLang="zh-CN" dirty="0">
                <a:solidFill>
                  <a:srgbClr val="EC9D01"/>
                </a:solidFill>
                <a:latin typeface="Microsoft YaHei" charset="-122"/>
                <a:ea typeface="Microsoft YaHei" charset="-122"/>
                <a:cs typeface="Microsoft YaHei" charset="-122"/>
              </a:rPr>
              <a:t>Keyword Extraction Algorithms</a:t>
            </a:r>
            <a:endParaRPr kumimoji="1" lang="zh-CN" altLang="en-US" dirty="0">
              <a:solidFill>
                <a:srgbClr val="EC9D0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9838086"/>
      </p:ext>
    </p:extLst>
  </p:cSld>
  <p:clrMapOvr>
    <a:masterClrMapping/>
  </p:clrMapOvr>
  <p:transition spd="med">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关键词提取技术</a:t>
            </a:r>
            <a:endParaRPr kumimoji="1" lang="zh-CN" altLang="en-US"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184" y="-7937"/>
            <a:ext cx="6451704" cy="6858000"/>
          </a:xfrm>
          <a:prstGeom prst="rect">
            <a:avLst/>
          </a:prstGeom>
        </p:spPr>
      </p:pic>
      <p:sp>
        <p:nvSpPr>
          <p:cNvPr id="21" name="任意形状 20"/>
          <p:cNvSpPr/>
          <p:nvPr/>
        </p:nvSpPr>
        <p:spPr>
          <a:xfrm>
            <a:off x="5729184" y="-7935"/>
            <a:ext cx="6451704" cy="7134045"/>
          </a:xfrm>
          <a:custGeom>
            <a:avLst/>
            <a:gdLst>
              <a:gd name="connsiteX0" fmla="*/ 2524909 w 6451704"/>
              <a:gd name="connsiteY0" fmla="*/ 6147478 h 7134045"/>
              <a:gd name="connsiteX1" fmla="*/ 2524909 w 6451704"/>
              <a:gd name="connsiteY1" fmla="*/ 6302599 h 7134045"/>
              <a:gd name="connsiteX2" fmla="*/ 2524909 w 6451704"/>
              <a:gd name="connsiteY2" fmla="*/ 6408735 h 7134045"/>
              <a:gd name="connsiteX3" fmla="*/ 2720852 w 6451704"/>
              <a:gd name="connsiteY3" fmla="*/ 6408735 h 7134045"/>
              <a:gd name="connsiteX4" fmla="*/ 2720852 w 6451704"/>
              <a:gd name="connsiteY4" fmla="*/ 6302599 h 7134045"/>
              <a:gd name="connsiteX5" fmla="*/ 2794330 w 6451704"/>
              <a:gd name="connsiteY5" fmla="*/ 6302599 h 7134045"/>
              <a:gd name="connsiteX6" fmla="*/ 2794330 w 6451704"/>
              <a:gd name="connsiteY6" fmla="*/ 6147478 h 7134045"/>
              <a:gd name="connsiteX7" fmla="*/ 79269 w 6451704"/>
              <a:gd name="connsiteY7" fmla="*/ 5680683 h 7134045"/>
              <a:gd name="connsiteX8" fmla="*/ 79269 w 6451704"/>
              <a:gd name="connsiteY8" fmla="*/ 5926536 h 7134045"/>
              <a:gd name="connsiteX9" fmla="*/ 320808 w 6451704"/>
              <a:gd name="connsiteY9" fmla="*/ 5926536 h 7134045"/>
              <a:gd name="connsiteX10" fmla="*/ 320808 w 6451704"/>
              <a:gd name="connsiteY10" fmla="*/ 5680683 h 7134045"/>
              <a:gd name="connsiteX11" fmla="*/ 3225852 w 6451704"/>
              <a:gd name="connsiteY11" fmla="*/ 4557810 h 7134045"/>
              <a:gd name="connsiteX12" fmla="*/ 3225852 w 6451704"/>
              <a:gd name="connsiteY12" fmla="*/ 4803663 h 7134045"/>
              <a:gd name="connsiteX13" fmla="*/ 3467391 w 6451704"/>
              <a:gd name="connsiteY13" fmla="*/ 4803663 h 7134045"/>
              <a:gd name="connsiteX14" fmla="*/ 3467391 w 6451704"/>
              <a:gd name="connsiteY14" fmla="*/ 4557810 h 7134045"/>
              <a:gd name="connsiteX15" fmla="*/ 2417028 w 6451704"/>
              <a:gd name="connsiteY15" fmla="*/ 4398782 h 7134045"/>
              <a:gd name="connsiteX16" fmla="*/ 2417028 w 6451704"/>
              <a:gd name="connsiteY16" fmla="*/ 4588002 h 7134045"/>
              <a:gd name="connsiteX17" fmla="*/ 2658567 w 6451704"/>
              <a:gd name="connsiteY17" fmla="*/ 4588002 h 7134045"/>
              <a:gd name="connsiteX18" fmla="*/ 2658567 w 6451704"/>
              <a:gd name="connsiteY18" fmla="*/ 4825229 h 7134045"/>
              <a:gd name="connsiteX19" fmla="*/ 2900106 w 6451704"/>
              <a:gd name="connsiteY19" fmla="*/ 4825229 h 7134045"/>
              <a:gd name="connsiteX20" fmla="*/ 2900106 w 6451704"/>
              <a:gd name="connsiteY20" fmla="*/ 4579376 h 7134045"/>
              <a:gd name="connsiteX21" fmla="*/ 2658567 w 6451704"/>
              <a:gd name="connsiteY21" fmla="*/ 4579376 h 7134045"/>
              <a:gd name="connsiteX22" fmla="*/ 2658567 w 6451704"/>
              <a:gd name="connsiteY22" fmla="*/ 4398782 h 7134045"/>
              <a:gd name="connsiteX23" fmla="*/ 1991458 w 6451704"/>
              <a:gd name="connsiteY23" fmla="*/ 3191084 h 7134045"/>
              <a:gd name="connsiteX24" fmla="*/ 1991458 w 6451704"/>
              <a:gd name="connsiteY24" fmla="*/ 3436936 h 7134045"/>
              <a:gd name="connsiteX25" fmla="*/ 2232997 w 6451704"/>
              <a:gd name="connsiteY25" fmla="*/ 3436936 h 7134045"/>
              <a:gd name="connsiteX26" fmla="*/ 2232997 w 6451704"/>
              <a:gd name="connsiteY26" fmla="*/ 3191084 h 7134045"/>
              <a:gd name="connsiteX27" fmla="*/ 2903802 w 6451704"/>
              <a:gd name="connsiteY27" fmla="*/ 3158892 h 7134045"/>
              <a:gd name="connsiteX28" fmla="*/ 2903802 w 6451704"/>
              <a:gd name="connsiteY28" fmla="*/ 3404745 h 7134045"/>
              <a:gd name="connsiteX29" fmla="*/ 3145341 w 6451704"/>
              <a:gd name="connsiteY29" fmla="*/ 3404745 h 7134045"/>
              <a:gd name="connsiteX30" fmla="*/ 3145341 w 6451704"/>
              <a:gd name="connsiteY30" fmla="*/ 3158892 h 7134045"/>
              <a:gd name="connsiteX31" fmla="*/ 231670 w 6451704"/>
              <a:gd name="connsiteY31" fmla="*/ 2052397 h 7134045"/>
              <a:gd name="connsiteX32" fmla="*/ 231670 w 6451704"/>
              <a:gd name="connsiteY32" fmla="*/ 2362948 h 7134045"/>
              <a:gd name="connsiteX33" fmla="*/ 550846 w 6451704"/>
              <a:gd name="connsiteY33" fmla="*/ 2362948 h 7134045"/>
              <a:gd name="connsiteX34" fmla="*/ 550846 w 6451704"/>
              <a:gd name="connsiteY34" fmla="*/ 2052397 h 7134045"/>
              <a:gd name="connsiteX35" fmla="*/ 2814661 w 6451704"/>
              <a:gd name="connsiteY35" fmla="*/ 1678903 h 7134045"/>
              <a:gd name="connsiteX36" fmla="*/ 2814661 w 6451704"/>
              <a:gd name="connsiteY36" fmla="*/ 1924756 h 7134045"/>
              <a:gd name="connsiteX37" fmla="*/ 3056200 w 6451704"/>
              <a:gd name="connsiteY37" fmla="*/ 1924756 h 7134045"/>
              <a:gd name="connsiteX38" fmla="*/ 3056200 w 6451704"/>
              <a:gd name="connsiteY38" fmla="*/ 1678903 h 7134045"/>
              <a:gd name="connsiteX39" fmla="*/ 1952020 w 6451704"/>
              <a:gd name="connsiteY39" fmla="*/ 1670277 h 7134045"/>
              <a:gd name="connsiteX40" fmla="*/ 1952020 w 6451704"/>
              <a:gd name="connsiteY40" fmla="*/ 1916130 h 7134045"/>
              <a:gd name="connsiteX41" fmla="*/ 2193559 w 6451704"/>
              <a:gd name="connsiteY41" fmla="*/ 1916130 h 7134045"/>
              <a:gd name="connsiteX42" fmla="*/ 2193559 w 6451704"/>
              <a:gd name="connsiteY42" fmla="*/ 1670277 h 7134045"/>
              <a:gd name="connsiteX43" fmla="*/ 2523420 w 6451704"/>
              <a:gd name="connsiteY43" fmla="*/ 644292 h 7134045"/>
              <a:gd name="connsiteX44" fmla="*/ 2523420 w 6451704"/>
              <a:gd name="connsiteY44" fmla="*/ 890145 h 7134045"/>
              <a:gd name="connsiteX45" fmla="*/ 2764959 w 6451704"/>
              <a:gd name="connsiteY45" fmla="*/ 890145 h 7134045"/>
              <a:gd name="connsiteX46" fmla="*/ 2764959 w 6451704"/>
              <a:gd name="connsiteY46" fmla="*/ 644292 h 7134045"/>
              <a:gd name="connsiteX47" fmla="*/ 2036889 w 6451704"/>
              <a:gd name="connsiteY47" fmla="*/ 635666 h 7134045"/>
              <a:gd name="connsiteX48" fmla="*/ 2036889 w 6451704"/>
              <a:gd name="connsiteY48" fmla="*/ 881519 h 7134045"/>
              <a:gd name="connsiteX49" fmla="*/ 2278428 w 6451704"/>
              <a:gd name="connsiteY49" fmla="*/ 881519 h 7134045"/>
              <a:gd name="connsiteX50" fmla="*/ 2278428 w 6451704"/>
              <a:gd name="connsiteY50" fmla="*/ 635666 h 7134045"/>
              <a:gd name="connsiteX51" fmla="*/ 93647 w 6451704"/>
              <a:gd name="connsiteY51" fmla="*/ 473763 h 7134045"/>
              <a:gd name="connsiteX52" fmla="*/ 93647 w 6451704"/>
              <a:gd name="connsiteY52" fmla="*/ 723929 h 7134045"/>
              <a:gd name="connsiteX53" fmla="*/ 231670 w 6451704"/>
              <a:gd name="connsiteY53" fmla="*/ 723929 h 7134045"/>
              <a:gd name="connsiteX54" fmla="*/ 231670 w 6451704"/>
              <a:gd name="connsiteY54" fmla="*/ 473763 h 7134045"/>
              <a:gd name="connsiteX55" fmla="*/ 0 w 6451704"/>
              <a:gd name="connsiteY55" fmla="*/ 0 h 7134045"/>
              <a:gd name="connsiteX56" fmla="*/ 6451704 w 6451704"/>
              <a:gd name="connsiteY56" fmla="*/ 0 h 7134045"/>
              <a:gd name="connsiteX57" fmla="*/ 6451704 w 6451704"/>
              <a:gd name="connsiteY57" fmla="*/ 7134045 h 7134045"/>
              <a:gd name="connsiteX58" fmla="*/ 0 w 6451704"/>
              <a:gd name="connsiteY58" fmla="*/ 7134045 h 713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451704" h="7134045">
                <a:moveTo>
                  <a:pt x="2524909" y="6147478"/>
                </a:moveTo>
                <a:lnTo>
                  <a:pt x="2524909" y="6302599"/>
                </a:lnTo>
                <a:lnTo>
                  <a:pt x="2524909" y="6408735"/>
                </a:lnTo>
                <a:lnTo>
                  <a:pt x="2720852" y="6408735"/>
                </a:lnTo>
                <a:lnTo>
                  <a:pt x="2720852" y="6302599"/>
                </a:lnTo>
                <a:lnTo>
                  <a:pt x="2794330" y="6302599"/>
                </a:lnTo>
                <a:lnTo>
                  <a:pt x="2794330" y="6147478"/>
                </a:lnTo>
                <a:close/>
                <a:moveTo>
                  <a:pt x="79269" y="5680683"/>
                </a:moveTo>
                <a:lnTo>
                  <a:pt x="79269" y="5926536"/>
                </a:lnTo>
                <a:lnTo>
                  <a:pt x="320808" y="5926536"/>
                </a:lnTo>
                <a:lnTo>
                  <a:pt x="320808" y="5680683"/>
                </a:lnTo>
                <a:close/>
                <a:moveTo>
                  <a:pt x="3225852" y="4557810"/>
                </a:moveTo>
                <a:lnTo>
                  <a:pt x="3225852" y="4803663"/>
                </a:lnTo>
                <a:lnTo>
                  <a:pt x="3467391" y="4803663"/>
                </a:lnTo>
                <a:lnTo>
                  <a:pt x="3467391" y="4557810"/>
                </a:lnTo>
                <a:close/>
                <a:moveTo>
                  <a:pt x="2417028" y="4398782"/>
                </a:moveTo>
                <a:lnTo>
                  <a:pt x="2417028" y="4588002"/>
                </a:lnTo>
                <a:lnTo>
                  <a:pt x="2658567" y="4588002"/>
                </a:lnTo>
                <a:lnTo>
                  <a:pt x="2658567" y="4825229"/>
                </a:lnTo>
                <a:lnTo>
                  <a:pt x="2900106" y="4825229"/>
                </a:lnTo>
                <a:lnTo>
                  <a:pt x="2900106" y="4579376"/>
                </a:lnTo>
                <a:lnTo>
                  <a:pt x="2658567" y="4579376"/>
                </a:lnTo>
                <a:lnTo>
                  <a:pt x="2658567" y="4398782"/>
                </a:lnTo>
                <a:close/>
                <a:moveTo>
                  <a:pt x="1991458" y="3191084"/>
                </a:moveTo>
                <a:lnTo>
                  <a:pt x="1991458" y="3436936"/>
                </a:lnTo>
                <a:lnTo>
                  <a:pt x="2232997" y="3436936"/>
                </a:lnTo>
                <a:lnTo>
                  <a:pt x="2232997" y="3191084"/>
                </a:lnTo>
                <a:close/>
                <a:moveTo>
                  <a:pt x="2903802" y="3158892"/>
                </a:moveTo>
                <a:lnTo>
                  <a:pt x="2903802" y="3404745"/>
                </a:lnTo>
                <a:lnTo>
                  <a:pt x="3145341" y="3404745"/>
                </a:lnTo>
                <a:lnTo>
                  <a:pt x="3145341" y="3158892"/>
                </a:lnTo>
                <a:close/>
                <a:moveTo>
                  <a:pt x="231670" y="2052397"/>
                </a:moveTo>
                <a:lnTo>
                  <a:pt x="231670" y="2362948"/>
                </a:lnTo>
                <a:lnTo>
                  <a:pt x="550846" y="2362948"/>
                </a:lnTo>
                <a:lnTo>
                  <a:pt x="550846" y="2052397"/>
                </a:lnTo>
                <a:close/>
                <a:moveTo>
                  <a:pt x="2814661" y="1678903"/>
                </a:moveTo>
                <a:lnTo>
                  <a:pt x="2814661" y="1924756"/>
                </a:lnTo>
                <a:lnTo>
                  <a:pt x="3056200" y="1924756"/>
                </a:lnTo>
                <a:lnTo>
                  <a:pt x="3056200" y="1678903"/>
                </a:lnTo>
                <a:close/>
                <a:moveTo>
                  <a:pt x="1952020" y="1670277"/>
                </a:moveTo>
                <a:lnTo>
                  <a:pt x="1952020" y="1916130"/>
                </a:lnTo>
                <a:lnTo>
                  <a:pt x="2193559" y="1916130"/>
                </a:lnTo>
                <a:lnTo>
                  <a:pt x="2193559" y="1670277"/>
                </a:lnTo>
                <a:close/>
                <a:moveTo>
                  <a:pt x="2523420" y="644292"/>
                </a:moveTo>
                <a:lnTo>
                  <a:pt x="2523420" y="890145"/>
                </a:lnTo>
                <a:lnTo>
                  <a:pt x="2764959" y="890145"/>
                </a:lnTo>
                <a:lnTo>
                  <a:pt x="2764959" y="644292"/>
                </a:lnTo>
                <a:close/>
                <a:moveTo>
                  <a:pt x="2036889" y="635666"/>
                </a:moveTo>
                <a:lnTo>
                  <a:pt x="2036889" y="881519"/>
                </a:lnTo>
                <a:lnTo>
                  <a:pt x="2278428" y="881519"/>
                </a:lnTo>
                <a:lnTo>
                  <a:pt x="2278428" y="635666"/>
                </a:lnTo>
                <a:close/>
                <a:moveTo>
                  <a:pt x="93647" y="473763"/>
                </a:moveTo>
                <a:lnTo>
                  <a:pt x="93647" y="723929"/>
                </a:lnTo>
                <a:lnTo>
                  <a:pt x="231670" y="723929"/>
                </a:lnTo>
                <a:lnTo>
                  <a:pt x="231670" y="473763"/>
                </a:lnTo>
                <a:close/>
                <a:moveTo>
                  <a:pt x="0" y="0"/>
                </a:moveTo>
                <a:lnTo>
                  <a:pt x="6451704" y="0"/>
                </a:lnTo>
                <a:lnTo>
                  <a:pt x="6451704" y="7134045"/>
                </a:lnTo>
                <a:lnTo>
                  <a:pt x="0" y="713404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文本框 21"/>
          <p:cNvSpPr txBox="1"/>
          <p:nvPr/>
        </p:nvSpPr>
        <p:spPr>
          <a:xfrm>
            <a:off x="786807" y="2413337"/>
            <a:ext cx="3980330" cy="2031325"/>
          </a:xfrm>
          <a:prstGeom prst="rect">
            <a:avLst/>
          </a:prstGeom>
          <a:noFill/>
        </p:spPr>
        <p:txBody>
          <a:bodyPr wrap="square" rtlCol="0">
            <a:spAutoFit/>
          </a:bodyPr>
          <a:lstStyle/>
          <a:p>
            <a:pPr algn="dist">
              <a:lnSpc>
                <a:spcPct val="150000"/>
              </a:lnSpc>
            </a:pPr>
            <a:r>
              <a:rPr kumimoji="1" lang="zh-CN" altLang="en-US" sz="4800" dirty="0" smtClean="0">
                <a:solidFill>
                  <a:srgbClr val="E89A01"/>
                </a:solidFill>
                <a:latin typeface="Microsoft YaHei" charset="-122"/>
                <a:ea typeface="Microsoft YaHei" charset="-122"/>
                <a:cs typeface="Microsoft YaHei" charset="-122"/>
              </a:rPr>
              <a:t>关键词</a:t>
            </a:r>
            <a:r>
              <a:rPr kumimoji="1" lang="zh-CN" altLang="en-US" dirty="0" smtClean="0">
                <a:latin typeface="Microsoft YaHei" charset="-122"/>
                <a:ea typeface="Microsoft YaHei" charset="-122"/>
                <a:cs typeface="Microsoft YaHei" charset="-122"/>
              </a:rPr>
              <a:t>提取技术对文本聚类、分类、自动摘要等有重要作用，其能够使人们便携浏览和获取信息。</a:t>
            </a:r>
            <a:endParaRPr kumimoji="1" lang="en-US" altLang="zh-CN" dirty="0" smtClean="0">
              <a:latin typeface="Microsoft YaHei" charset="-122"/>
              <a:ea typeface="Microsoft YaHei" charset="-122"/>
              <a:cs typeface="Microsoft YaHei" charset="-122"/>
            </a:endParaRPr>
          </a:p>
        </p:txBody>
      </p:sp>
      <p:sp>
        <p:nvSpPr>
          <p:cNvPr id="26" name="矩形 25"/>
          <p:cNvSpPr/>
          <p:nvPr/>
        </p:nvSpPr>
        <p:spPr>
          <a:xfrm>
            <a:off x="660070" y="2635625"/>
            <a:ext cx="72948" cy="1731981"/>
          </a:xfrm>
          <a:prstGeom prst="rect">
            <a:avLst/>
          </a:prstGeom>
          <a:solidFill>
            <a:srgbClr val="E89A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63718475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关键词提取技术</a:t>
            </a:r>
            <a:endParaRPr kumimoji="1" lang="zh-CN" altLang="en-US" sz="2400" dirty="0">
              <a:latin typeface="Microsoft YaHei" charset="-122"/>
              <a:ea typeface="Microsoft YaHei" charset="-122"/>
              <a:cs typeface="Microsoft YaHei" charset="-122"/>
            </a:endParaRPr>
          </a:p>
        </p:txBody>
      </p:sp>
      <p:sp>
        <p:nvSpPr>
          <p:cNvPr id="6" name="矩形 5" hidden="1"/>
          <p:cNvSpPr/>
          <p:nvPr/>
        </p:nvSpPr>
        <p:spPr>
          <a:xfrm>
            <a:off x="658813" y="1341438"/>
            <a:ext cx="73025" cy="422816"/>
          </a:xfrm>
          <a:prstGeom prst="rect">
            <a:avLst/>
          </a:prstGeom>
          <a:solidFill>
            <a:srgbClr val="E89A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1033050" y="1341438"/>
            <a:ext cx="1760418" cy="461665"/>
          </a:xfrm>
          <a:prstGeom prst="rect">
            <a:avLst/>
          </a:prstGeom>
          <a:noFill/>
        </p:spPr>
        <p:txBody>
          <a:bodyPr wrap="none" rtlCol="0">
            <a:spAutoFit/>
          </a:bodyPr>
          <a:lstStyle/>
          <a:p>
            <a:r>
              <a:rPr kumimoji="1" lang="en-US" altLang="zh-CN" sz="2400" dirty="0" smtClean="0">
                <a:solidFill>
                  <a:srgbClr val="E89A01"/>
                </a:solidFill>
                <a:latin typeface="Microsoft YaHei" charset="-122"/>
                <a:ea typeface="Microsoft YaHei" charset="-122"/>
                <a:cs typeface="Microsoft YaHei" charset="-122"/>
              </a:rPr>
              <a:t>TF-IDF</a:t>
            </a:r>
            <a:r>
              <a:rPr kumimoji="1" lang="zh-CN" altLang="en-US" sz="2400" dirty="0" smtClean="0">
                <a:solidFill>
                  <a:srgbClr val="E89A01"/>
                </a:solidFill>
                <a:latin typeface="Microsoft YaHei" charset="-122"/>
                <a:ea typeface="Microsoft YaHei" charset="-122"/>
                <a:cs typeface="Microsoft YaHei" charset="-122"/>
              </a:rPr>
              <a:t>算法</a:t>
            </a:r>
            <a:endParaRPr kumimoji="1" lang="zh-CN" altLang="en-US" sz="2400" dirty="0">
              <a:solidFill>
                <a:srgbClr val="E89A01"/>
              </a:solidFill>
              <a:latin typeface="Microsoft YaHei" charset="-122"/>
              <a:ea typeface="Microsoft YaHei" charset="-122"/>
              <a:cs typeface="Microsoft YaHei" charset="-122"/>
            </a:endParaRPr>
          </a:p>
        </p:txBody>
      </p:sp>
      <p:sp>
        <p:nvSpPr>
          <p:cNvPr id="9" name="椭圆 8"/>
          <p:cNvSpPr/>
          <p:nvPr/>
        </p:nvSpPr>
        <p:spPr>
          <a:xfrm>
            <a:off x="671294" y="1464395"/>
            <a:ext cx="178509" cy="178507"/>
          </a:xfrm>
          <a:prstGeom prst="ellipse">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同心圆 9"/>
          <p:cNvSpPr/>
          <p:nvPr/>
        </p:nvSpPr>
        <p:spPr>
          <a:xfrm>
            <a:off x="594585" y="1388829"/>
            <a:ext cx="323850" cy="323850"/>
          </a:xfrm>
          <a:prstGeom prst="donut">
            <a:avLst>
              <a:gd name="adj" fmla="val 3795"/>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p:cNvSpPr txBox="1"/>
          <p:nvPr/>
        </p:nvSpPr>
        <p:spPr>
          <a:xfrm>
            <a:off x="1033050" y="1914862"/>
            <a:ext cx="6417141" cy="369332"/>
          </a:xfrm>
          <a:prstGeom prst="rect">
            <a:avLst/>
          </a:prstGeom>
          <a:noFill/>
        </p:spPr>
        <p:txBody>
          <a:bodyPr wrap="none" rtlCol="0">
            <a:spAutoFit/>
          </a:bodyPr>
          <a:lstStyle/>
          <a:p>
            <a:r>
              <a:rPr kumimoji="1" lang="zh-CN" altLang="en-US" dirty="0" smtClean="0">
                <a:solidFill>
                  <a:schemeClr val="tx1">
                    <a:lumMod val="75000"/>
                    <a:lumOff val="25000"/>
                  </a:schemeClr>
                </a:solidFill>
                <a:latin typeface="Microsoft YaHei" charset="-122"/>
                <a:ea typeface="Microsoft YaHei" charset="-122"/>
                <a:cs typeface="Microsoft YaHei" charset="-122"/>
              </a:rPr>
              <a:t>一个词在文档中出现的次数越多，其对文档的</a:t>
            </a:r>
            <a:r>
              <a:rPr kumimoji="1" lang="zh-CN" altLang="en-US" smtClean="0">
                <a:solidFill>
                  <a:schemeClr val="tx1">
                    <a:lumMod val="75000"/>
                    <a:lumOff val="25000"/>
                  </a:schemeClr>
                </a:solidFill>
                <a:latin typeface="Microsoft YaHei" charset="-122"/>
                <a:ea typeface="Microsoft YaHei" charset="-122"/>
                <a:cs typeface="Microsoft YaHei" charset="-122"/>
              </a:rPr>
              <a:t>表达能力越强。</a:t>
            </a:r>
            <a:endParaRPr kumimoji="1" lang="zh-CN" altLang="en-US">
              <a:solidFill>
                <a:schemeClr val="tx1">
                  <a:lumMod val="75000"/>
                  <a:lumOff val="25000"/>
                </a:schemeClr>
              </a:solidFill>
              <a:latin typeface="Microsoft YaHei" charset="-122"/>
              <a:ea typeface="Microsoft YaHei" charset="-122"/>
              <a:cs typeface="Microsoft YaHei" charset="-122"/>
            </a:endParaRPr>
          </a:p>
        </p:txBody>
      </p:sp>
      <p:sp>
        <p:nvSpPr>
          <p:cNvPr id="13" name="文本框 12"/>
          <p:cNvSpPr txBox="1"/>
          <p:nvPr/>
        </p:nvSpPr>
        <p:spPr>
          <a:xfrm>
            <a:off x="1033050" y="3498102"/>
            <a:ext cx="6647974" cy="369332"/>
          </a:xfrm>
          <a:prstGeom prst="rect">
            <a:avLst/>
          </a:prstGeom>
          <a:noFill/>
        </p:spPr>
        <p:txBody>
          <a:bodyPr wrap="none" rtlCol="0">
            <a:spAutoFit/>
          </a:bodyPr>
          <a:lstStyle/>
          <a:p>
            <a:r>
              <a:rPr kumimoji="1" lang="zh-CN" altLang="en-US" dirty="0" smtClean="0">
                <a:solidFill>
                  <a:schemeClr val="tx1">
                    <a:lumMod val="75000"/>
                    <a:lumOff val="25000"/>
                  </a:schemeClr>
                </a:solidFill>
                <a:latin typeface="Microsoft YaHei" charset="-122"/>
                <a:ea typeface="Microsoft YaHei" charset="-122"/>
                <a:cs typeface="Microsoft YaHei" charset="-122"/>
              </a:rPr>
              <a:t>一个词在越少的文档中出现，则其对文档的区分能力也就越强。</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pic>
        <p:nvPicPr>
          <p:cNvPr id="14" name="图片 13"/>
          <p:cNvPicPr>
            <a:picLocks noChangeAspect="1"/>
          </p:cNvPicPr>
          <p:nvPr/>
        </p:nvPicPr>
        <p:blipFill>
          <a:blip r:embed="rId2"/>
          <a:stretch>
            <a:fillRect/>
          </a:stretch>
        </p:blipFill>
        <p:spPr>
          <a:xfrm>
            <a:off x="4781550" y="4097437"/>
            <a:ext cx="2628900" cy="762000"/>
          </a:xfrm>
          <a:prstGeom prst="rect">
            <a:avLst/>
          </a:prstGeom>
        </p:spPr>
      </p:pic>
      <p:pic>
        <p:nvPicPr>
          <p:cNvPr id="15" name="图片 14"/>
          <p:cNvPicPr>
            <a:picLocks noChangeAspect="1"/>
          </p:cNvPicPr>
          <p:nvPr/>
        </p:nvPicPr>
        <p:blipFill>
          <a:blip r:embed="rId3"/>
          <a:stretch>
            <a:fillRect/>
          </a:stretch>
        </p:blipFill>
        <p:spPr>
          <a:xfrm>
            <a:off x="2984500" y="5046408"/>
            <a:ext cx="6223000" cy="77470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831" y="2455935"/>
            <a:ext cx="2200339" cy="792459"/>
          </a:xfrm>
          <a:prstGeom prst="rect">
            <a:avLst/>
          </a:prstGeom>
        </p:spPr>
      </p:pic>
    </p:spTree>
    <p:extLst>
      <p:ext uri="{BB962C8B-B14F-4D97-AF65-F5344CB8AC3E}">
        <p14:creationId xmlns:p14="http://schemas.microsoft.com/office/powerpoint/2010/main" val="2075265371"/>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par>
                                <p:cTn id="12" presetID="6" presetClass="emph" presetSubtype="0" repeatCount="0" fill="hold" grpId="1" nodeType="withEffect">
                                  <p:stCondLst>
                                    <p:cond delay="0"/>
                                  </p:stCondLst>
                                  <p:childTnLst>
                                    <p:animScale>
                                      <p:cBhvr>
                                        <p:cTn id="13" dur="200" fill="hold"/>
                                        <p:tgtEl>
                                          <p:spTgt spid="10"/>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10"/>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0" grpId="1" animBg="1"/>
      <p:bldP spid="10" grpId="2" animBg="1"/>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关键词提取技术</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1033050" y="1341438"/>
            <a:ext cx="2246897" cy="461665"/>
          </a:xfrm>
          <a:prstGeom prst="rect">
            <a:avLst/>
          </a:prstGeom>
          <a:noFill/>
        </p:spPr>
        <p:txBody>
          <a:bodyPr wrap="none" rtlCol="0">
            <a:spAutoFit/>
          </a:bodyPr>
          <a:lstStyle/>
          <a:p>
            <a:r>
              <a:rPr kumimoji="1" lang="en-US" altLang="zh-CN" sz="2400" dirty="0" smtClean="0">
                <a:solidFill>
                  <a:srgbClr val="E89A01"/>
                </a:solidFill>
                <a:latin typeface="Microsoft YaHei" charset="-122"/>
                <a:ea typeface="Microsoft YaHei" charset="-122"/>
                <a:cs typeface="Microsoft YaHei" charset="-122"/>
              </a:rPr>
              <a:t>PageRank</a:t>
            </a:r>
            <a:r>
              <a:rPr kumimoji="1" lang="zh-CN" altLang="en-US" sz="2400" dirty="0" smtClean="0">
                <a:solidFill>
                  <a:srgbClr val="E89A01"/>
                </a:solidFill>
                <a:latin typeface="Microsoft YaHei" charset="-122"/>
                <a:ea typeface="Microsoft YaHei" charset="-122"/>
                <a:cs typeface="Microsoft YaHei" charset="-122"/>
              </a:rPr>
              <a:t>算法</a:t>
            </a:r>
            <a:endParaRPr kumimoji="1" lang="zh-CN" altLang="en-US" sz="2400" dirty="0">
              <a:solidFill>
                <a:srgbClr val="E89A01"/>
              </a:solidFill>
              <a:latin typeface="Microsoft YaHei" charset="-122"/>
              <a:ea typeface="Microsoft YaHei" charset="-122"/>
              <a:cs typeface="Microsoft YaHei" charset="-122"/>
            </a:endParaRPr>
          </a:p>
        </p:txBody>
      </p:sp>
      <p:sp>
        <p:nvSpPr>
          <p:cNvPr id="7" name="椭圆 6"/>
          <p:cNvSpPr/>
          <p:nvPr/>
        </p:nvSpPr>
        <p:spPr>
          <a:xfrm>
            <a:off x="671294" y="1464395"/>
            <a:ext cx="178509" cy="178507"/>
          </a:xfrm>
          <a:prstGeom prst="ellipse">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同心圆 7"/>
          <p:cNvSpPr/>
          <p:nvPr/>
        </p:nvSpPr>
        <p:spPr>
          <a:xfrm>
            <a:off x="594585" y="1388829"/>
            <a:ext cx="323850" cy="323850"/>
          </a:xfrm>
          <a:prstGeom prst="donut">
            <a:avLst>
              <a:gd name="adj" fmla="val 3795"/>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9" name="图片 8"/>
          <p:cNvPicPr>
            <a:picLocks noChangeAspect="1"/>
          </p:cNvPicPr>
          <p:nvPr/>
        </p:nvPicPr>
        <p:blipFill>
          <a:blip r:embed="rId2">
            <a:alphaModFix amt="82000"/>
            <a:extLst>
              <a:ext uri="{28A0092B-C50C-407E-A947-70E740481C1C}">
                <a14:useLocalDpi xmlns:a14="http://schemas.microsoft.com/office/drawing/2010/main" val="0"/>
              </a:ext>
            </a:extLst>
          </a:blip>
          <a:stretch>
            <a:fillRect/>
          </a:stretch>
        </p:blipFill>
        <p:spPr>
          <a:xfrm>
            <a:off x="6106758" y="1870443"/>
            <a:ext cx="5266142" cy="3141681"/>
          </a:xfrm>
          <a:prstGeom prst="rect">
            <a:avLst/>
          </a:prstGeom>
          <a:ln w="25400">
            <a:solidFill>
              <a:srgbClr val="E89A01"/>
            </a:solidFill>
          </a:ln>
        </p:spPr>
      </p:pic>
      <p:sp>
        <p:nvSpPr>
          <p:cNvPr id="10" name="文本框 9"/>
          <p:cNvSpPr txBox="1"/>
          <p:nvPr/>
        </p:nvSpPr>
        <p:spPr>
          <a:xfrm>
            <a:off x="1033050" y="1936377"/>
            <a:ext cx="4707814" cy="969496"/>
          </a:xfrm>
          <a:prstGeom prst="rect">
            <a:avLst/>
          </a:prstGeom>
          <a:noFill/>
        </p:spPr>
        <p:txBody>
          <a:bodyPr wrap="square" rtlCol="0">
            <a:spAutoFit/>
          </a:bodyPr>
          <a:lstStyle/>
          <a:p>
            <a:pPr>
              <a:lnSpc>
                <a:spcPct val="150000"/>
              </a:lnSpc>
            </a:pP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链接数量。</a:t>
            </a:r>
            <a:r>
              <a:rPr kumimoji="1" lang="zh-CN" altLang="en-US" dirty="0" smtClean="0">
                <a:solidFill>
                  <a:schemeClr val="tx1">
                    <a:lumMod val="75000"/>
                    <a:lumOff val="25000"/>
                  </a:schemeClr>
                </a:solidFill>
                <a:latin typeface="Microsoft YaHei" charset="-122"/>
                <a:ea typeface="Microsoft YaHei" charset="-122"/>
                <a:cs typeface="Microsoft YaHei" charset="-122"/>
              </a:rPr>
              <a:t>一个网页被越多的其他网页链接，说明这个网页越重要。</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1" name="文本框 10"/>
          <p:cNvSpPr txBox="1"/>
          <p:nvPr/>
        </p:nvSpPr>
        <p:spPr>
          <a:xfrm>
            <a:off x="1033050" y="2917530"/>
            <a:ext cx="4707814" cy="923330"/>
          </a:xfrm>
          <a:prstGeom prst="rect">
            <a:avLst/>
          </a:prstGeom>
          <a:noFill/>
        </p:spPr>
        <p:txBody>
          <a:bodyPr wrap="square" rtlCol="0">
            <a:spAutoFit/>
          </a:bodyPr>
          <a:lstStyle/>
          <a:p>
            <a:pPr>
              <a:lnSpc>
                <a:spcPct val="150000"/>
              </a:lnSpc>
            </a:pP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链接质量。</a:t>
            </a:r>
            <a:r>
              <a:rPr kumimoji="1" lang="zh-CN" altLang="en-US" dirty="0" smtClean="0">
                <a:solidFill>
                  <a:schemeClr val="tx1">
                    <a:lumMod val="75000"/>
                    <a:lumOff val="25000"/>
                  </a:schemeClr>
                </a:solidFill>
                <a:latin typeface="Microsoft YaHei" charset="-122"/>
                <a:ea typeface="Microsoft YaHei" charset="-122"/>
                <a:cs typeface="Microsoft YaHei" charset="-122"/>
              </a:rPr>
              <a:t>一个网页被越一个高权值的网页链接，说明这个网页越重要。</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pic>
        <p:nvPicPr>
          <p:cNvPr id="12" name="图片 11"/>
          <p:cNvPicPr>
            <a:picLocks noChangeAspect="1"/>
          </p:cNvPicPr>
          <p:nvPr/>
        </p:nvPicPr>
        <p:blipFill>
          <a:blip r:embed="rId3">
            <a:alphaModFix amt="89000"/>
          </a:blip>
          <a:stretch>
            <a:fillRect/>
          </a:stretch>
        </p:blipFill>
        <p:spPr>
          <a:xfrm>
            <a:off x="1139057" y="3940874"/>
            <a:ext cx="4336585" cy="857517"/>
          </a:xfrm>
          <a:prstGeom prst="rect">
            <a:avLst/>
          </a:prstGeom>
        </p:spPr>
      </p:pic>
      <p:sp>
        <p:nvSpPr>
          <p:cNvPr id="13" name="矩形 12"/>
          <p:cNvSpPr/>
          <p:nvPr/>
        </p:nvSpPr>
        <p:spPr>
          <a:xfrm>
            <a:off x="6081004" y="5022882"/>
            <a:ext cx="5320800" cy="560339"/>
          </a:xfrm>
          <a:prstGeom prst="rect">
            <a:avLst/>
          </a:prstGeom>
          <a:solidFill>
            <a:srgbClr val="E89A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2000" dirty="0" smtClean="0">
                <a:latin typeface="Microsoft YaHei" charset="-122"/>
                <a:ea typeface="Microsoft YaHei" charset="-122"/>
                <a:cs typeface="Microsoft YaHei" charset="-122"/>
              </a:rPr>
              <a:t>Google</a:t>
            </a:r>
            <a:r>
              <a:rPr kumimoji="1" lang="zh-CN" altLang="en-US" sz="2000" dirty="0" smtClean="0">
                <a:latin typeface="Microsoft YaHei" charset="-122"/>
                <a:ea typeface="Microsoft YaHei" charset="-122"/>
                <a:cs typeface="Microsoft YaHei" charset="-122"/>
              </a:rPr>
              <a:t>提出的</a:t>
            </a:r>
            <a:r>
              <a:rPr kumimoji="1" lang="en-US" altLang="zh-CN" sz="2000" dirty="0" smtClean="0">
                <a:latin typeface="Microsoft YaHei" charset="-122"/>
                <a:ea typeface="Microsoft YaHei" charset="-122"/>
                <a:cs typeface="Microsoft YaHei" charset="-122"/>
              </a:rPr>
              <a:t>PageRank</a:t>
            </a:r>
            <a:r>
              <a:rPr kumimoji="1" lang="zh-CN" altLang="en-US" sz="2000" dirty="0" smtClean="0">
                <a:latin typeface="Microsoft YaHei" charset="-122"/>
                <a:ea typeface="Microsoft YaHei" charset="-122"/>
                <a:cs typeface="Microsoft YaHei" charset="-122"/>
              </a:rPr>
              <a:t>算法</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53440945"/>
      </p:ext>
    </p:extLst>
  </p:cSld>
  <p:clrMapOvr>
    <a:masterClrMapping/>
  </p:clrMapOvr>
  <p:transition spd="med">
    <p:push dir="d"/>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2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6" dur="2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14:presetBounceEnd="50000">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14:bounceEnd="50000">
                                          <p:cBhvr additive="base">
                                            <p:cTn id="29" dur="20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30" dur="2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8" grpId="1" animBg="1"/>
          <p:bldP spid="8" grpId="2" animBg="1"/>
          <p:bldP spid="10" grpId="0"/>
          <p:bldP spid="11" grpId="0"/>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200" fill="hold"/>
                                            <p:tgtEl>
                                              <p:spTgt spid="9"/>
                                            </p:tgtEl>
                                            <p:attrNameLst>
                                              <p:attrName>ppt_x</p:attrName>
                                            </p:attrNameLst>
                                          </p:cBhvr>
                                          <p:tavLst>
                                            <p:tav tm="0">
                                              <p:val>
                                                <p:strVal val="#ppt_x"/>
                                              </p:val>
                                            </p:tav>
                                            <p:tav tm="100000">
                                              <p:val>
                                                <p:strVal val="#ppt_x"/>
                                              </p:val>
                                            </p:tav>
                                          </p:tavLst>
                                        </p:anim>
                                        <p:anim calcmode="lin" valueType="num">
                                          <p:cBhvr additive="base">
                                            <p:cTn id="26" dur="2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200" fill="hold"/>
                                            <p:tgtEl>
                                              <p:spTgt spid="13"/>
                                            </p:tgtEl>
                                            <p:attrNameLst>
                                              <p:attrName>ppt_x</p:attrName>
                                            </p:attrNameLst>
                                          </p:cBhvr>
                                          <p:tavLst>
                                            <p:tav tm="0">
                                              <p:val>
                                                <p:strVal val="#ppt_x"/>
                                              </p:val>
                                            </p:tav>
                                            <p:tav tm="100000">
                                              <p:val>
                                                <p:strVal val="#ppt_x"/>
                                              </p:val>
                                            </p:tav>
                                          </p:tavLst>
                                        </p:anim>
                                        <p:anim calcmode="lin" valueType="num">
                                          <p:cBhvr additive="base">
                                            <p:cTn id="30" dur="2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8" grpId="1" animBg="1"/>
          <p:bldP spid="8" grpId="2" animBg="1"/>
          <p:bldP spid="10" grpId="0"/>
          <p:bldP spid="11" grpId="0"/>
          <p:bldP spid="13"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关键词提取技术</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1033050" y="1760989"/>
            <a:ext cx="2115772" cy="461665"/>
          </a:xfrm>
          <a:prstGeom prst="rect">
            <a:avLst/>
          </a:prstGeom>
          <a:noFill/>
        </p:spPr>
        <p:txBody>
          <a:bodyPr wrap="none" rtlCol="0">
            <a:spAutoFit/>
          </a:bodyPr>
          <a:lstStyle/>
          <a:p>
            <a:r>
              <a:rPr kumimoji="1" lang="en-US" altLang="zh-CN" sz="2400" dirty="0" err="1" smtClean="0">
                <a:solidFill>
                  <a:srgbClr val="E89A01"/>
                </a:solidFill>
                <a:latin typeface="Microsoft YaHei" charset="-122"/>
                <a:ea typeface="Microsoft YaHei" charset="-122"/>
                <a:cs typeface="Microsoft YaHei" charset="-122"/>
              </a:rPr>
              <a:t>TextRank</a:t>
            </a:r>
            <a:r>
              <a:rPr kumimoji="1" lang="zh-CN" altLang="en-US" sz="2400" dirty="0" smtClean="0">
                <a:solidFill>
                  <a:srgbClr val="E89A01"/>
                </a:solidFill>
                <a:latin typeface="Microsoft YaHei" charset="-122"/>
                <a:ea typeface="Microsoft YaHei" charset="-122"/>
                <a:cs typeface="Microsoft YaHei" charset="-122"/>
              </a:rPr>
              <a:t>算法</a:t>
            </a:r>
            <a:endParaRPr kumimoji="1" lang="zh-CN" altLang="en-US" sz="2400" dirty="0">
              <a:solidFill>
                <a:srgbClr val="E89A01"/>
              </a:solidFill>
              <a:latin typeface="Microsoft YaHei" charset="-122"/>
              <a:ea typeface="Microsoft YaHei" charset="-122"/>
              <a:cs typeface="Microsoft YaHei" charset="-122"/>
            </a:endParaRPr>
          </a:p>
        </p:txBody>
      </p:sp>
      <p:sp>
        <p:nvSpPr>
          <p:cNvPr id="7" name="椭圆 6"/>
          <p:cNvSpPr/>
          <p:nvPr/>
        </p:nvSpPr>
        <p:spPr>
          <a:xfrm>
            <a:off x="671294" y="1883946"/>
            <a:ext cx="178509" cy="178507"/>
          </a:xfrm>
          <a:prstGeom prst="ellipse">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同心圆 7"/>
          <p:cNvSpPr/>
          <p:nvPr/>
        </p:nvSpPr>
        <p:spPr>
          <a:xfrm>
            <a:off x="594585" y="1808380"/>
            <a:ext cx="323850" cy="323850"/>
          </a:xfrm>
          <a:prstGeom prst="donut">
            <a:avLst>
              <a:gd name="adj" fmla="val 3795"/>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1033050" y="2492645"/>
            <a:ext cx="9853689" cy="400110"/>
          </a:xfrm>
          <a:prstGeom prst="rect">
            <a:avLst/>
          </a:prstGeom>
          <a:noFill/>
        </p:spPr>
        <p:txBody>
          <a:bodyPr wrap="square" rtlCol="0">
            <a:spAutoFit/>
          </a:bodyPr>
          <a:lstStyle/>
          <a:p>
            <a:r>
              <a:rPr kumimoji="1" lang="en-US" altLang="zh-CN" dirty="0" smtClean="0">
                <a:solidFill>
                  <a:schemeClr val="tx1">
                    <a:lumMod val="75000"/>
                    <a:lumOff val="25000"/>
                  </a:schemeClr>
                </a:solidFill>
                <a:latin typeface="Microsoft YaHei" charset="-122"/>
                <a:ea typeface="Microsoft YaHei" charset="-122"/>
                <a:cs typeface="Microsoft YaHei" charset="-122"/>
              </a:rPr>
              <a:t>PageRank</a:t>
            </a:r>
            <a:r>
              <a:rPr kumimoji="1" lang="zh-CN" altLang="en-US" dirty="0" smtClean="0">
                <a:solidFill>
                  <a:schemeClr val="tx1">
                    <a:lumMod val="75000"/>
                    <a:lumOff val="25000"/>
                  </a:schemeClr>
                </a:solidFill>
                <a:latin typeface="Microsoft YaHei" charset="-122"/>
                <a:ea typeface="Microsoft YaHei" charset="-122"/>
                <a:cs typeface="Microsoft YaHei" charset="-122"/>
              </a:rPr>
              <a:t>是</a:t>
            </a: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有向无权图</a:t>
            </a:r>
            <a:r>
              <a:rPr kumimoji="1" lang="zh-CN" altLang="en-US" dirty="0" smtClean="0">
                <a:solidFill>
                  <a:schemeClr val="tx1">
                    <a:lumMod val="75000"/>
                    <a:lumOff val="25000"/>
                  </a:schemeClr>
                </a:solidFill>
                <a:latin typeface="Microsoft YaHei" charset="-122"/>
                <a:ea typeface="Microsoft YaHei" charset="-122"/>
                <a:cs typeface="Microsoft YaHei" charset="-122"/>
              </a:rPr>
              <a:t>，而</a:t>
            </a:r>
            <a:r>
              <a:rPr kumimoji="1" lang="en-US" altLang="zh-CN" dirty="0" err="1" smtClean="0">
                <a:solidFill>
                  <a:schemeClr val="tx1">
                    <a:lumMod val="75000"/>
                    <a:lumOff val="25000"/>
                  </a:schemeClr>
                </a:solidFill>
                <a:latin typeface="Microsoft YaHei" charset="-122"/>
                <a:ea typeface="Microsoft YaHei" charset="-122"/>
                <a:cs typeface="Microsoft YaHei" charset="-122"/>
              </a:rPr>
              <a:t>TextRank</a:t>
            </a:r>
            <a:r>
              <a:rPr kumimoji="1" lang="zh-CN" altLang="en-US" dirty="0" smtClean="0">
                <a:solidFill>
                  <a:schemeClr val="tx1">
                    <a:lumMod val="75000"/>
                    <a:lumOff val="25000"/>
                  </a:schemeClr>
                </a:solidFill>
                <a:latin typeface="Microsoft YaHei" charset="-122"/>
                <a:ea typeface="Microsoft YaHei" charset="-122"/>
                <a:cs typeface="Microsoft YaHei" charset="-122"/>
              </a:rPr>
              <a:t>进行自动摘要则是</a:t>
            </a: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有权图</a:t>
            </a:r>
            <a:r>
              <a:rPr kumimoji="1" lang="zh-CN" altLang="en-US" dirty="0" smtClean="0">
                <a:solidFill>
                  <a:schemeClr val="tx1">
                    <a:lumMod val="75000"/>
                    <a:lumOff val="25000"/>
                  </a:schemeClr>
                </a:solidFill>
                <a:latin typeface="Microsoft YaHei" charset="-122"/>
                <a:ea typeface="Microsoft YaHei" charset="-122"/>
                <a:cs typeface="Microsoft YaHei" charset="-122"/>
              </a:rPr>
              <a:t>。权重就是句子之间的相似性。</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pic>
        <p:nvPicPr>
          <p:cNvPr id="11" name="图片 10"/>
          <p:cNvPicPr>
            <a:picLocks noChangeAspect="1"/>
          </p:cNvPicPr>
          <p:nvPr/>
        </p:nvPicPr>
        <p:blipFill>
          <a:blip r:embed="rId2">
            <a:alphaModFix amt="90000"/>
          </a:blip>
          <a:stretch>
            <a:fillRect/>
          </a:stretch>
        </p:blipFill>
        <p:spPr>
          <a:xfrm>
            <a:off x="2516169" y="3162746"/>
            <a:ext cx="7353300" cy="977900"/>
          </a:xfrm>
          <a:prstGeom prst="rect">
            <a:avLst/>
          </a:prstGeom>
        </p:spPr>
      </p:pic>
      <p:sp>
        <p:nvSpPr>
          <p:cNvPr id="12" name="文本框 11"/>
          <p:cNvSpPr txBox="1"/>
          <p:nvPr/>
        </p:nvSpPr>
        <p:spPr>
          <a:xfrm>
            <a:off x="1033050" y="4432152"/>
            <a:ext cx="8590813" cy="369332"/>
          </a:xfrm>
          <a:prstGeom prst="rect">
            <a:avLst/>
          </a:prstGeom>
          <a:noFill/>
        </p:spPr>
        <p:txBody>
          <a:bodyPr wrap="none" rtlCol="0">
            <a:spAutoFit/>
          </a:bodyPr>
          <a:lstStyle/>
          <a:p>
            <a:r>
              <a:rPr kumimoji="1" lang="zh-CN" altLang="en-US" dirty="0" smtClean="0">
                <a:solidFill>
                  <a:schemeClr val="tx1">
                    <a:lumMod val="75000"/>
                    <a:lumOff val="25000"/>
                  </a:schemeClr>
                </a:solidFill>
                <a:latin typeface="Microsoft YaHei" charset="-122"/>
                <a:ea typeface="Microsoft YaHei" charset="-122"/>
                <a:cs typeface="Microsoft YaHei" charset="-122"/>
              </a:rPr>
              <a:t>有些关键词并不一定显示地出现在文档中，则</a:t>
            </a:r>
            <a:r>
              <a:rPr kumimoji="1" lang="en-US" altLang="zh-CN" dirty="0" smtClean="0">
                <a:solidFill>
                  <a:schemeClr val="tx1">
                    <a:lumMod val="75000"/>
                    <a:lumOff val="25000"/>
                  </a:schemeClr>
                </a:solidFill>
                <a:latin typeface="Microsoft YaHei" charset="-122"/>
                <a:ea typeface="Microsoft YaHei" charset="-122"/>
                <a:cs typeface="Microsoft YaHei" charset="-122"/>
              </a:rPr>
              <a:t>TF-IDF</a:t>
            </a:r>
            <a:r>
              <a:rPr kumimoji="1" lang="zh-CN" altLang="en-US" dirty="0" smtClean="0">
                <a:solidFill>
                  <a:schemeClr val="tx1">
                    <a:lumMod val="75000"/>
                    <a:lumOff val="25000"/>
                  </a:schemeClr>
                </a:solidFill>
                <a:latin typeface="Microsoft YaHei" charset="-122"/>
                <a:ea typeface="Microsoft YaHei" charset="-122"/>
                <a:cs typeface="Microsoft YaHei" charset="-122"/>
              </a:rPr>
              <a:t>算法和</a:t>
            </a:r>
            <a:r>
              <a:rPr kumimoji="1" lang="en-US" altLang="zh-CN" dirty="0" err="1" smtClean="0">
                <a:solidFill>
                  <a:schemeClr val="tx1">
                    <a:lumMod val="75000"/>
                    <a:lumOff val="25000"/>
                  </a:schemeClr>
                </a:solidFill>
                <a:latin typeface="Microsoft YaHei" charset="-122"/>
                <a:ea typeface="Microsoft YaHei" charset="-122"/>
                <a:cs typeface="Microsoft YaHei" charset="-122"/>
              </a:rPr>
              <a:t>TextRank</a:t>
            </a:r>
            <a:r>
              <a:rPr kumimoji="1" lang="zh-CN" altLang="en-US" dirty="0" smtClean="0">
                <a:solidFill>
                  <a:schemeClr val="tx1">
                    <a:lumMod val="75000"/>
                    <a:lumOff val="25000"/>
                  </a:schemeClr>
                </a:solidFill>
                <a:latin typeface="Microsoft YaHei" charset="-122"/>
                <a:ea typeface="Microsoft YaHei" charset="-122"/>
                <a:cs typeface="Microsoft YaHei" charset="-122"/>
              </a:rPr>
              <a:t>算法会失效。</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06042926"/>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8" grpId="1" animBg="1"/>
      <p:bldP spid="8" grpId="2" animBg="1"/>
      <p:bldP spid="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EC9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关键词提取技术</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1033050" y="1255378"/>
            <a:ext cx="2031325" cy="461665"/>
          </a:xfrm>
          <a:prstGeom prst="rect">
            <a:avLst/>
          </a:prstGeom>
          <a:noFill/>
        </p:spPr>
        <p:txBody>
          <a:bodyPr wrap="none" rtlCol="0">
            <a:spAutoFit/>
          </a:bodyPr>
          <a:lstStyle/>
          <a:p>
            <a:r>
              <a:rPr kumimoji="1" lang="zh-CN" altLang="en-US" sz="2400" dirty="0" smtClean="0">
                <a:solidFill>
                  <a:srgbClr val="E89A01"/>
                </a:solidFill>
                <a:latin typeface="Microsoft YaHei" charset="-122"/>
                <a:ea typeface="Microsoft YaHei" charset="-122"/>
                <a:cs typeface="Microsoft YaHei" charset="-122"/>
              </a:rPr>
              <a:t>主题模型算法</a:t>
            </a:r>
            <a:endParaRPr kumimoji="1" lang="zh-CN" altLang="en-US" sz="2400" dirty="0">
              <a:solidFill>
                <a:srgbClr val="E89A01"/>
              </a:solidFill>
              <a:latin typeface="Microsoft YaHei" charset="-122"/>
              <a:ea typeface="Microsoft YaHei" charset="-122"/>
              <a:cs typeface="Microsoft YaHei" charset="-122"/>
            </a:endParaRPr>
          </a:p>
        </p:txBody>
      </p:sp>
      <p:sp>
        <p:nvSpPr>
          <p:cNvPr id="7" name="椭圆 6"/>
          <p:cNvSpPr/>
          <p:nvPr/>
        </p:nvSpPr>
        <p:spPr>
          <a:xfrm>
            <a:off x="671294" y="1378335"/>
            <a:ext cx="178509" cy="178507"/>
          </a:xfrm>
          <a:prstGeom prst="ellipse">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同心圆 7"/>
          <p:cNvSpPr/>
          <p:nvPr/>
        </p:nvSpPr>
        <p:spPr>
          <a:xfrm>
            <a:off x="594585" y="1302769"/>
            <a:ext cx="323850" cy="323850"/>
          </a:xfrm>
          <a:prstGeom prst="donut">
            <a:avLst>
              <a:gd name="adj" fmla="val 3795"/>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50" y="1352198"/>
            <a:ext cx="4834630" cy="4771016"/>
          </a:xfrm>
          <a:prstGeom prst="rect">
            <a:avLst/>
          </a:prstGeom>
        </p:spPr>
      </p:pic>
      <p:pic>
        <p:nvPicPr>
          <p:cNvPr id="10" name="图片 9"/>
          <p:cNvPicPr>
            <a:picLocks noChangeAspect="1"/>
          </p:cNvPicPr>
          <p:nvPr/>
        </p:nvPicPr>
        <p:blipFill>
          <a:blip r:embed="rId3"/>
          <a:stretch>
            <a:fillRect/>
          </a:stretch>
        </p:blipFill>
        <p:spPr>
          <a:xfrm>
            <a:off x="6759417" y="3944033"/>
            <a:ext cx="4051300" cy="914400"/>
          </a:xfrm>
          <a:prstGeom prst="rect">
            <a:avLst/>
          </a:prstGeom>
        </p:spPr>
      </p:pic>
      <p:sp>
        <p:nvSpPr>
          <p:cNvPr id="11" name="文本框 10"/>
          <p:cNvSpPr txBox="1"/>
          <p:nvPr/>
        </p:nvSpPr>
        <p:spPr>
          <a:xfrm>
            <a:off x="6217921" y="2051697"/>
            <a:ext cx="5134292" cy="1800493"/>
          </a:xfrm>
          <a:prstGeom prst="rect">
            <a:avLst/>
          </a:prstGeom>
          <a:noFill/>
        </p:spPr>
        <p:txBody>
          <a:bodyPr wrap="square" rtlCol="0">
            <a:spAutoFit/>
          </a:bodyPr>
          <a:lstStyle/>
          <a:p>
            <a:pPr algn="just">
              <a:lnSpc>
                <a:spcPct val="150000"/>
              </a:lnSpc>
            </a:pPr>
            <a:r>
              <a:rPr kumimoji="1" lang="zh-CN" altLang="en-US" dirty="0" smtClean="0">
                <a:solidFill>
                  <a:schemeClr val="tx1">
                    <a:lumMod val="75000"/>
                    <a:lumOff val="25000"/>
                  </a:schemeClr>
                </a:solidFill>
                <a:latin typeface="Microsoft YaHei" charset="-122"/>
                <a:ea typeface="Microsoft YaHei" charset="-122"/>
                <a:cs typeface="Microsoft YaHei" charset="-122"/>
              </a:rPr>
              <a:t>每个词和文档对应的概率分布是已知的，主题模型通过计算词</a:t>
            </a:r>
            <a:r>
              <a:rPr kumimoji="1" lang="en-US" altLang="zh-CN" dirty="0" smtClean="0">
                <a:solidFill>
                  <a:schemeClr val="tx1">
                    <a:lumMod val="75000"/>
                    <a:lumOff val="25000"/>
                  </a:schemeClr>
                </a:solidFill>
                <a:latin typeface="Microsoft YaHei" charset="-122"/>
                <a:ea typeface="Microsoft YaHei" charset="-122"/>
                <a:cs typeface="Microsoft YaHei" charset="-122"/>
              </a:rPr>
              <a:t>-</a:t>
            </a:r>
            <a:r>
              <a:rPr kumimoji="1" lang="zh-CN" altLang="en-US" dirty="0" smtClean="0">
                <a:solidFill>
                  <a:schemeClr val="tx1">
                    <a:lumMod val="75000"/>
                    <a:lumOff val="25000"/>
                  </a:schemeClr>
                </a:solidFill>
                <a:latin typeface="Microsoft YaHei" charset="-122"/>
                <a:ea typeface="Microsoft YaHei" charset="-122"/>
                <a:cs typeface="Microsoft YaHei" charset="-122"/>
              </a:rPr>
              <a:t>主题概率分布和主题</a:t>
            </a:r>
            <a:r>
              <a:rPr kumimoji="1" lang="en-US" altLang="zh-CN" dirty="0" smtClean="0">
                <a:solidFill>
                  <a:schemeClr val="tx1">
                    <a:lumMod val="75000"/>
                    <a:lumOff val="25000"/>
                  </a:schemeClr>
                </a:solidFill>
                <a:latin typeface="Microsoft YaHei" charset="-122"/>
                <a:ea typeface="Microsoft YaHei" charset="-122"/>
                <a:cs typeface="Microsoft YaHei" charset="-122"/>
              </a:rPr>
              <a:t>-</a:t>
            </a:r>
            <a:r>
              <a:rPr kumimoji="1" lang="zh-CN" altLang="en-US" dirty="0" smtClean="0">
                <a:solidFill>
                  <a:schemeClr val="tx1">
                    <a:lumMod val="75000"/>
                    <a:lumOff val="25000"/>
                  </a:schemeClr>
                </a:solidFill>
                <a:latin typeface="Microsoft YaHei" charset="-122"/>
                <a:ea typeface="Microsoft YaHei" charset="-122"/>
                <a:cs typeface="Microsoft YaHei" charset="-122"/>
              </a:rPr>
              <a:t>文本概率分部从而得到</a:t>
            </a: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主题的词分布</a:t>
            </a:r>
            <a:r>
              <a:rPr kumimoji="1" lang="zh-CN" altLang="en-US" dirty="0" smtClean="0">
                <a:solidFill>
                  <a:schemeClr val="tx1">
                    <a:lumMod val="75000"/>
                    <a:lumOff val="25000"/>
                  </a:schemeClr>
                </a:solidFill>
                <a:latin typeface="Microsoft YaHei" charset="-122"/>
                <a:ea typeface="Microsoft YaHei" charset="-122"/>
                <a:cs typeface="Microsoft YaHei" charset="-122"/>
              </a:rPr>
              <a:t>和</a:t>
            </a: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文档的主题分布</a:t>
            </a:r>
            <a:r>
              <a:rPr kumimoji="1" lang="zh-CN" altLang="en-US" dirty="0" smtClean="0">
                <a:solidFill>
                  <a:schemeClr val="tx1">
                    <a:lumMod val="75000"/>
                    <a:lumOff val="25000"/>
                  </a:schemeClr>
                </a:solidFill>
                <a:latin typeface="Microsoft YaHei" charset="-122"/>
                <a:ea typeface="Microsoft YaHei" charset="-122"/>
                <a:cs typeface="Microsoft YaHei" charset="-122"/>
              </a:rPr>
              <a:t>信息。</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2" name="文本框 11"/>
          <p:cNvSpPr txBox="1"/>
          <p:nvPr/>
        </p:nvSpPr>
        <p:spPr>
          <a:xfrm>
            <a:off x="6217921" y="4802638"/>
            <a:ext cx="5134292" cy="553998"/>
          </a:xfrm>
          <a:prstGeom prst="rect">
            <a:avLst/>
          </a:prstGeom>
          <a:noFill/>
        </p:spPr>
        <p:txBody>
          <a:bodyPr wrap="square" rtlCol="0">
            <a:spAutoFit/>
          </a:bodyPr>
          <a:lstStyle/>
          <a:p>
            <a:pPr algn="just">
              <a:lnSpc>
                <a:spcPct val="150000"/>
              </a:lnSpc>
            </a:pPr>
            <a:r>
              <a:rPr kumimoji="1" lang="zh-CN" altLang="en-US" dirty="0" smtClean="0">
                <a:solidFill>
                  <a:schemeClr val="tx1">
                    <a:lumMod val="75000"/>
                    <a:lumOff val="25000"/>
                  </a:schemeClr>
                </a:solidFill>
                <a:latin typeface="Microsoft YaHei" charset="-122"/>
                <a:ea typeface="Microsoft YaHei" charset="-122"/>
                <a:cs typeface="Microsoft YaHei" charset="-122"/>
              </a:rPr>
              <a:t>常用的</a:t>
            </a:r>
            <a:r>
              <a:rPr kumimoji="1" lang="zh-CN" altLang="en-US" sz="2000" b="1" dirty="0" smtClean="0">
                <a:solidFill>
                  <a:schemeClr val="tx1">
                    <a:lumMod val="75000"/>
                    <a:lumOff val="25000"/>
                  </a:schemeClr>
                </a:solidFill>
                <a:latin typeface="Microsoft YaHei" charset="-122"/>
                <a:ea typeface="Microsoft YaHei" charset="-122"/>
                <a:cs typeface="Microsoft YaHei" charset="-122"/>
              </a:rPr>
              <a:t>主题模型</a:t>
            </a:r>
            <a:r>
              <a:rPr kumimoji="1" lang="zh-CN" altLang="en-US" dirty="0" smtClean="0">
                <a:solidFill>
                  <a:schemeClr val="tx1">
                    <a:lumMod val="75000"/>
                    <a:lumOff val="25000"/>
                  </a:schemeClr>
                </a:solidFill>
                <a:latin typeface="Microsoft YaHei" charset="-122"/>
                <a:ea typeface="Microsoft YaHei" charset="-122"/>
                <a:cs typeface="Microsoft YaHei" charset="-122"/>
              </a:rPr>
              <a:t>方法：</a:t>
            </a:r>
            <a:r>
              <a:rPr kumimoji="1" lang="en-US" altLang="zh-CN" dirty="0" smtClean="0">
                <a:solidFill>
                  <a:schemeClr val="tx1">
                    <a:lumMod val="75000"/>
                    <a:lumOff val="25000"/>
                  </a:schemeClr>
                </a:solidFill>
                <a:latin typeface="Microsoft YaHei" charset="-122"/>
                <a:ea typeface="Microsoft YaHei" charset="-122"/>
                <a:cs typeface="Microsoft YaHei" charset="-122"/>
              </a:rPr>
              <a:t>LSA</a:t>
            </a:r>
            <a:r>
              <a:rPr kumimoji="1" lang="zh-CN" altLang="en-US" dirty="0" smtClean="0">
                <a:solidFill>
                  <a:schemeClr val="tx1">
                    <a:lumMod val="75000"/>
                    <a:lumOff val="25000"/>
                  </a:schemeClr>
                </a:solidFill>
                <a:latin typeface="Microsoft YaHei" charset="-122"/>
                <a:ea typeface="Microsoft YaHei" charset="-122"/>
                <a:cs typeface="Microsoft YaHei" charset="-122"/>
              </a:rPr>
              <a:t> </a:t>
            </a:r>
            <a:r>
              <a:rPr kumimoji="1" lang="en-US" altLang="zh-CN" dirty="0" smtClean="0">
                <a:solidFill>
                  <a:schemeClr val="tx1">
                    <a:lumMod val="75000"/>
                    <a:lumOff val="25000"/>
                  </a:schemeClr>
                </a:solidFill>
                <a:latin typeface="Microsoft YaHei" charset="-122"/>
                <a:ea typeface="Microsoft YaHei" charset="-122"/>
                <a:cs typeface="Microsoft YaHei" charset="-122"/>
              </a:rPr>
              <a:t>(LSI)</a:t>
            </a:r>
            <a:r>
              <a:rPr kumimoji="1" lang="zh-CN" altLang="en-US" dirty="0" smtClean="0">
                <a:solidFill>
                  <a:schemeClr val="tx1">
                    <a:lumMod val="75000"/>
                    <a:lumOff val="25000"/>
                  </a:schemeClr>
                </a:solidFill>
                <a:latin typeface="Microsoft YaHei" charset="-122"/>
                <a:ea typeface="Microsoft YaHei" charset="-122"/>
                <a:cs typeface="Microsoft YaHei" charset="-122"/>
              </a:rPr>
              <a:t> 和</a:t>
            </a:r>
            <a:r>
              <a:rPr kumimoji="1" lang="en-US" altLang="zh-CN" dirty="0" smtClean="0">
                <a:solidFill>
                  <a:schemeClr val="tx1">
                    <a:lumMod val="75000"/>
                    <a:lumOff val="25000"/>
                  </a:schemeClr>
                </a:solidFill>
                <a:latin typeface="Microsoft YaHei" charset="-122"/>
                <a:ea typeface="Microsoft YaHei" charset="-122"/>
                <a:cs typeface="Microsoft YaHei" charset="-122"/>
              </a:rPr>
              <a:t>LDA.</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556922"/>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8" grpId="1" animBg="1"/>
      <p:bldP spid="8" grpId="2" animBg="1"/>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360" y="2581504"/>
            <a:ext cx="1182029" cy="169499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37784" y="2670712"/>
            <a:ext cx="2441694" cy="769441"/>
          </a:xfrm>
          <a:prstGeom prst="rect">
            <a:avLst/>
          </a:prstGeom>
          <a:noFill/>
        </p:spPr>
        <p:txBody>
          <a:bodyPr wrap="none" rtlCol="0">
            <a:spAutoFit/>
          </a:bodyPr>
          <a:lstStyle/>
          <a:p>
            <a:r>
              <a:rPr kumimoji="1" lang="zh-CN" altLang="en-US" sz="4400" dirty="0" smtClean="0">
                <a:solidFill>
                  <a:srgbClr val="00B900"/>
                </a:solidFill>
                <a:latin typeface="Microsoft YaHei" charset="-122"/>
                <a:ea typeface="Microsoft YaHei" charset="-122"/>
                <a:cs typeface="Microsoft YaHei" charset="-122"/>
              </a:rPr>
              <a:t>句法分析</a:t>
            </a:r>
            <a:endParaRPr kumimoji="1" lang="zh-CN" altLang="en-US" sz="4400" dirty="0">
              <a:solidFill>
                <a:srgbClr val="00B900"/>
              </a:solidFill>
              <a:latin typeface="Microsoft YaHei" charset="-122"/>
              <a:ea typeface="Microsoft YaHei" charset="-122"/>
              <a:cs typeface="Microsoft YaHei" charset="-122"/>
            </a:endParaRPr>
          </a:p>
        </p:txBody>
      </p:sp>
      <p:cxnSp>
        <p:nvCxnSpPr>
          <p:cNvPr id="6" name="直线连接符 5"/>
          <p:cNvCxnSpPr/>
          <p:nvPr/>
        </p:nvCxnSpPr>
        <p:spPr>
          <a:xfrm>
            <a:off x="1260089" y="3518208"/>
            <a:ext cx="4835911" cy="0"/>
          </a:xfrm>
          <a:prstGeom prst="line">
            <a:avLst/>
          </a:prstGeom>
          <a:ln w="38100">
            <a:solidFill>
              <a:srgbClr val="00B9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60089" y="3691053"/>
            <a:ext cx="2130007" cy="369332"/>
          </a:xfrm>
          <a:prstGeom prst="rect">
            <a:avLst/>
          </a:prstGeom>
          <a:noFill/>
        </p:spPr>
        <p:txBody>
          <a:bodyPr wrap="none" rtlCol="0">
            <a:spAutoFit/>
          </a:bodyPr>
          <a:lstStyle/>
          <a:p>
            <a:r>
              <a:rPr kumimoji="1" lang="en-US" altLang="zh-CN" dirty="0">
                <a:solidFill>
                  <a:srgbClr val="00B900"/>
                </a:solidFill>
                <a:latin typeface="Microsoft YaHei" charset="-122"/>
                <a:ea typeface="Microsoft YaHei" charset="-122"/>
                <a:cs typeface="Microsoft YaHei" charset="-122"/>
              </a:rPr>
              <a:t>Syntactic Analysis</a:t>
            </a:r>
            <a:endParaRPr kumimoji="1" lang="zh-CN" altLang="en-US" dirty="0">
              <a:solidFill>
                <a:srgbClr val="00B9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7480238"/>
      </p:ext>
    </p:extLst>
  </p:cSld>
  <p:clrMapOvr>
    <a:masterClrMapping/>
  </p:clrMapOvr>
  <p:transition spd="med">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41110" y="0"/>
            <a:ext cx="3033132" cy="65792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122"/>
                <a:ea typeface="Microsoft YaHei" charset="-122"/>
                <a:cs typeface="Microsoft YaHei" charset="-122"/>
              </a:rPr>
              <a:t>句法分析</a:t>
            </a:r>
            <a:endParaRPr kumimoji="1" lang="zh-CN" altLang="en-US" sz="2800" dirty="0">
              <a:latin typeface="Microsoft YaHei" charset="-122"/>
              <a:ea typeface="Microsoft YaHei" charset="-122"/>
              <a:cs typeface="Microsoft YaHei" charset="-122"/>
            </a:endParaRPr>
          </a:p>
        </p:txBody>
      </p:sp>
      <p:sp>
        <p:nvSpPr>
          <p:cNvPr id="2" name="矩形 1"/>
          <p:cNvSpPr/>
          <p:nvPr/>
        </p:nvSpPr>
        <p:spPr>
          <a:xfrm>
            <a:off x="658813" y="1341438"/>
            <a:ext cx="73025" cy="48736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21080" y="1367135"/>
            <a:ext cx="2031325" cy="461665"/>
          </a:xfrm>
          <a:prstGeom prst="rect">
            <a:avLst/>
          </a:prstGeom>
          <a:noFill/>
        </p:spPr>
        <p:txBody>
          <a:bodyPr wrap="none" rtlCol="0">
            <a:spAutoFit/>
          </a:bodyPr>
          <a:lstStyle/>
          <a:p>
            <a:r>
              <a:rPr kumimoji="1" lang="zh-CN" altLang="en-US" sz="2400" dirty="0" smtClean="0">
                <a:solidFill>
                  <a:srgbClr val="00B900"/>
                </a:solidFill>
                <a:latin typeface="Microsoft YaHei" charset="-122"/>
                <a:ea typeface="Microsoft YaHei" charset="-122"/>
                <a:cs typeface="Microsoft YaHei" charset="-122"/>
              </a:rPr>
              <a:t>句法分析概述</a:t>
            </a:r>
            <a:endParaRPr kumimoji="1" lang="zh-CN" altLang="en-US" sz="2400" dirty="0">
              <a:solidFill>
                <a:srgbClr val="00B900"/>
              </a:solidFill>
              <a:latin typeface="Microsoft YaHei" charset="-122"/>
              <a:ea typeface="Microsoft YaHei" charset="-122"/>
              <a:cs typeface="Microsoft YaHei" charset="-122"/>
            </a:endParaRPr>
          </a:p>
        </p:txBody>
      </p:sp>
      <p:sp>
        <p:nvSpPr>
          <p:cNvPr id="5" name="文本框 4"/>
          <p:cNvSpPr txBox="1"/>
          <p:nvPr/>
        </p:nvSpPr>
        <p:spPr>
          <a:xfrm>
            <a:off x="692421" y="2162287"/>
            <a:ext cx="10659792" cy="969496"/>
          </a:xfrm>
          <a:prstGeom prst="rect">
            <a:avLst/>
          </a:prstGeom>
          <a:noFill/>
        </p:spPr>
        <p:txBody>
          <a:bodyPr wrap="square" rtlCol="0">
            <a:spAutoFit/>
          </a:bodyPr>
          <a:lstStyle/>
          <a:p>
            <a:pPr algn="just">
              <a:lnSpc>
                <a:spcPct val="150000"/>
              </a:lnSpc>
            </a:pPr>
            <a:r>
              <a:rPr lang="zh-CN" altLang="zh-CN" sz="2000" b="1" dirty="0">
                <a:solidFill>
                  <a:schemeClr val="tx1">
                    <a:lumMod val="65000"/>
                    <a:lumOff val="35000"/>
                  </a:schemeClr>
                </a:solidFill>
                <a:latin typeface="Microsoft YaHei" charset="-122"/>
                <a:ea typeface="Microsoft YaHei" charset="-122"/>
                <a:cs typeface="Microsoft YaHei" charset="-122"/>
              </a:rPr>
              <a:t>句法分析</a:t>
            </a:r>
            <a:r>
              <a:rPr lang="zh-CN" altLang="zh-CN" dirty="0">
                <a:solidFill>
                  <a:schemeClr val="tx1">
                    <a:lumMod val="65000"/>
                    <a:lumOff val="35000"/>
                  </a:schemeClr>
                </a:solidFill>
                <a:latin typeface="Microsoft YaHei" charset="-122"/>
                <a:ea typeface="Microsoft YaHei" charset="-122"/>
                <a:cs typeface="Microsoft YaHei" charset="-122"/>
              </a:rPr>
              <a:t>是自然语言处理的核心技术,是对语言进行深层次理解的</a:t>
            </a:r>
            <a:r>
              <a:rPr lang="zh-CN" altLang="zh-CN" dirty="0" smtClean="0">
                <a:solidFill>
                  <a:schemeClr val="tx1">
                    <a:lumMod val="65000"/>
                    <a:lumOff val="35000"/>
                  </a:schemeClr>
                </a:solidFill>
                <a:latin typeface="Microsoft YaHei" charset="-122"/>
                <a:ea typeface="Microsoft YaHei" charset="-122"/>
                <a:cs typeface="Microsoft YaHei" charset="-122"/>
              </a:rPr>
              <a:t>基石</a:t>
            </a:r>
            <a:r>
              <a:rPr lang="zh-CN" altLang="en-US" dirty="0" smtClean="0">
                <a:solidFill>
                  <a:schemeClr val="tx1">
                    <a:lumMod val="65000"/>
                    <a:lumOff val="35000"/>
                  </a:schemeClr>
                </a:solidFill>
                <a:latin typeface="Microsoft YaHei" charset="-122"/>
                <a:ea typeface="Microsoft YaHei" charset="-122"/>
                <a:cs typeface="Microsoft YaHei" charset="-122"/>
              </a:rPr>
              <a:t>。</a:t>
            </a:r>
            <a:r>
              <a:rPr lang="zh-CN" altLang="zh-CN" dirty="0" smtClean="0">
                <a:solidFill>
                  <a:schemeClr val="tx1">
                    <a:lumMod val="65000"/>
                    <a:lumOff val="35000"/>
                  </a:schemeClr>
                </a:solidFill>
                <a:latin typeface="Microsoft YaHei" charset="-122"/>
                <a:ea typeface="Microsoft YaHei" charset="-122"/>
                <a:cs typeface="Microsoft YaHei" charset="-122"/>
              </a:rPr>
              <a:t>句法</a:t>
            </a:r>
            <a:r>
              <a:rPr lang="zh-CN" altLang="zh-CN" dirty="0">
                <a:solidFill>
                  <a:schemeClr val="tx1">
                    <a:lumMod val="65000"/>
                    <a:lumOff val="35000"/>
                  </a:schemeClr>
                </a:solidFill>
                <a:latin typeface="Microsoft YaHei" charset="-122"/>
                <a:ea typeface="Microsoft YaHei" charset="-122"/>
                <a:cs typeface="Microsoft YaHei" charset="-122"/>
              </a:rPr>
              <a:t>分析的主要任务是识别出句子所包含的</a:t>
            </a:r>
            <a:r>
              <a:rPr lang="zh-CN" altLang="zh-CN" sz="2000" b="1" dirty="0">
                <a:solidFill>
                  <a:schemeClr val="tx1">
                    <a:lumMod val="65000"/>
                    <a:lumOff val="35000"/>
                  </a:schemeClr>
                </a:solidFill>
                <a:latin typeface="Microsoft YaHei" charset="-122"/>
                <a:ea typeface="Microsoft YaHei" charset="-122"/>
                <a:cs typeface="Microsoft YaHei" charset="-122"/>
              </a:rPr>
              <a:t>句法成分</a:t>
            </a:r>
            <a:r>
              <a:rPr lang="zh-CN" altLang="zh-CN" dirty="0">
                <a:solidFill>
                  <a:schemeClr val="tx1">
                    <a:lumMod val="65000"/>
                    <a:lumOff val="35000"/>
                  </a:schemeClr>
                </a:solidFill>
                <a:latin typeface="Microsoft YaHei" charset="-122"/>
                <a:ea typeface="Microsoft YaHei" charset="-122"/>
                <a:cs typeface="Microsoft YaHei" charset="-122"/>
              </a:rPr>
              <a:t>以及这些成分之间的</a:t>
            </a:r>
            <a:r>
              <a:rPr lang="zh-CN" altLang="zh-CN" dirty="0" smtClean="0">
                <a:solidFill>
                  <a:schemeClr val="tx1">
                    <a:lumMod val="65000"/>
                    <a:lumOff val="35000"/>
                  </a:schemeClr>
                </a:solidFill>
                <a:latin typeface="Microsoft YaHei" charset="-122"/>
                <a:ea typeface="Microsoft YaHei" charset="-122"/>
                <a:cs typeface="Microsoft YaHei" charset="-122"/>
              </a:rPr>
              <a:t>关系</a:t>
            </a:r>
            <a:r>
              <a:rPr lang="zh-CN" altLang="en-US" dirty="0" smtClean="0">
                <a:solidFill>
                  <a:schemeClr val="tx1">
                    <a:lumMod val="65000"/>
                    <a:lumOff val="35000"/>
                  </a:schemeClr>
                </a:solidFill>
                <a:latin typeface="Microsoft YaHei" charset="-122"/>
                <a:ea typeface="Microsoft YaHei" charset="-122"/>
                <a:cs typeface="Microsoft YaHei" charset="-122"/>
              </a:rPr>
              <a:t>，</a:t>
            </a:r>
            <a:r>
              <a:rPr lang="zh-CN" altLang="zh-CN" dirty="0" smtClean="0">
                <a:solidFill>
                  <a:schemeClr val="tx1">
                    <a:lumMod val="65000"/>
                    <a:lumOff val="35000"/>
                  </a:schemeClr>
                </a:solidFill>
                <a:latin typeface="Microsoft YaHei" charset="-122"/>
                <a:ea typeface="Microsoft YaHei" charset="-122"/>
                <a:cs typeface="Microsoft YaHei" charset="-122"/>
              </a:rPr>
              <a:t>一般</a:t>
            </a:r>
            <a:r>
              <a:rPr lang="zh-CN" altLang="zh-CN" dirty="0">
                <a:solidFill>
                  <a:schemeClr val="tx1">
                    <a:lumMod val="65000"/>
                    <a:lumOff val="35000"/>
                  </a:schemeClr>
                </a:solidFill>
                <a:latin typeface="Microsoft YaHei" charset="-122"/>
                <a:ea typeface="Microsoft YaHei" charset="-122"/>
                <a:cs typeface="Microsoft YaHei" charset="-122"/>
              </a:rPr>
              <a:t>以</a:t>
            </a:r>
            <a:r>
              <a:rPr lang="zh-CN" altLang="zh-CN" sz="2000" b="1" dirty="0">
                <a:solidFill>
                  <a:schemeClr val="tx1">
                    <a:lumMod val="65000"/>
                    <a:lumOff val="35000"/>
                  </a:schemeClr>
                </a:solidFill>
                <a:latin typeface="Microsoft YaHei" charset="-122"/>
                <a:ea typeface="Microsoft YaHei" charset="-122"/>
                <a:cs typeface="Microsoft YaHei" charset="-122"/>
              </a:rPr>
              <a:t>句法树</a:t>
            </a:r>
            <a:r>
              <a:rPr lang="zh-CN" altLang="zh-CN" dirty="0">
                <a:solidFill>
                  <a:schemeClr val="tx1">
                    <a:lumMod val="65000"/>
                    <a:lumOff val="35000"/>
                  </a:schemeClr>
                </a:solidFill>
                <a:latin typeface="Microsoft YaHei" charset="-122"/>
                <a:ea typeface="Microsoft YaHei" charset="-122"/>
                <a:cs typeface="Microsoft YaHei" charset="-122"/>
              </a:rPr>
              <a:t>来表示句法分析的</a:t>
            </a:r>
            <a:r>
              <a:rPr lang="zh-CN" altLang="zh-CN" dirty="0" smtClean="0">
                <a:solidFill>
                  <a:schemeClr val="tx1">
                    <a:lumMod val="65000"/>
                    <a:lumOff val="35000"/>
                  </a:schemeClr>
                </a:solidFill>
                <a:latin typeface="Microsoft YaHei" charset="-122"/>
                <a:ea typeface="Microsoft YaHei" charset="-122"/>
                <a:cs typeface="Microsoft YaHei" charset="-122"/>
              </a:rPr>
              <a:t>结果</a:t>
            </a:r>
            <a:r>
              <a:rPr lang="zh-CN" altLang="en-US" dirty="0">
                <a:solidFill>
                  <a:schemeClr val="tx1">
                    <a:lumMod val="65000"/>
                    <a:lumOff val="35000"/>
                  </a:schemeClr>
                </a:solidFill>
                <a:latin typeface="Microsoft YaHei" charset="-122"/>
                <a:ea typeface="Microsoft YaHei" charset="-122"/>
                <a:cs typeface="Microsoft YaHei" charset="-122"/>
              </a:rPr>
              <a:t>。</a:t>
            </a:r>
            <a:endParaRPr lang="zh-CN" altLang="zh-CN" dirty="0">
              <a:solidFill>
                <a:schemeClr val="tx1">
                  <a:lumMod val="65000"/>
                  <a:lumOff val="35000"/>
                </a:schemeClr>
              </a:solidFill>
              <a:latin typeface="Microsoft YaHei" charset="-122"/>
              <a:ea typeface="Microsoft YaHei" charset="-122"/>
              <a:cs typeface="Microsoft YaHei" charset="-122"/>
            </a:endParaRPr>
          </a:p>
        </p:txBody>
      </p:sp>
      <p:sp>
        <p:nvSpPr>
          <p:cNvPr id="6" name="矩形 5"/>
          <p:cNvSpPr/>
          <p:nvPr/>
        </p:nvSpPr>
        <p:spPr>
          <a:xfrm>
            <a:off x="721080" y="3648270"/>
            <a:ext cx="10631133" cy="969496"/>
          </a:xfrm>
          <a:prstGeom prst="rect">
            <a:avLst/>
          </a:prstGeom>
          <a:noFill/>
        </p:spPr>
        <p:txBody>
          <a:bodyPr wrap="square" rtlCol="0">
            <a:spAutoFit/>
          </a:bodyPr>
          <a:lstStyle/>
          <a:p>
            <a:pPr algn="just">
              <a:lnSpc>
                <a:spcPct val="150000"/>
              </a:lnSpc>
            </a:pPr>
            <a:r>
              <a:rPr lang="zh-CN" altLang="zh-CN" sz="2000" b="1" dirty="0">
                <a:solidFill>
                  <a:schemeClr val="tx1">
                    <a:lumMod val="65000"/>
                    <a:lumOff val="35000"/>
                  </a:schemeClr>
                </a:solidFill>
                <a:latin typeface="Microsoft YaHei" charset="-122"/>
                <a:ea typeface="Microsoft YaHei" charset="-122"/>
                <a:cs typeface="Microsoft YaHei" charset="-122"/>
              </a:rPr>
              <a:t>句法分析</a:t>
            </a:r>
            <a:r>
              <a:rPr lang="zh-CN" altLang="zh-CN" dirty="0">
                <a:solidFill>
                  <a:schemeClr val="tx1">
                    <a:lumMod val="65000"/>
                    <a:lumOff val="35000"/>
                  </a:schemeClr>
                </a:solidFill>
                <a:latin typeface="Microsoft YaHei" charset="-122"/>
                <a:ea typeface="Microsoft YaHei" charset="-122"/>
                <a:cs typeface="Microsoft YaHei" charset="-122"/>
              </a:rPr>
              <a:t>(Parsing)是从单词串得到句法结构的</a:t>
            </a:r>
            <a:r>
              <a:rPr lang="zh-CN" altLang="zh-CN" dirty="0" smtClean="0">
                <a:solidFill>
                  <a:schemeClr val="tx1">
                    <a:lumMod val="65000"/>
                    <a:lumOff val="35000"/>
                  </a:schemeClr>
                </a:solidFill>
                <a:latin typeface="Microsoft YaHei" charset="-122"/>
                <a:ea typeface="Microsoft YaHei" charset="-122"/>
                <a:cs typeface="Microsoft YaHei" charset="-122"/>
              </a:rPr>
              <a:t>过程</a:t>
            </a:r>
            <a:r>
              <a:rPr lang="zh-CN" altLang="en-US" dirty="0" smtClean="0">
                <a:solidFill>
                  <a:schemeClr val="tx1">
                    <a:lumMod val="65000"/>
                    <a:lumOff val="35000"/>
                  </a:schemeClr>
                </a:solidFill>
                <a:latin typeface="Microsoft YaHei" charset="-122"/>
                <a:ea typeface="Microsoft YaHei" charset="-122"/>
                <a:cs typeface="Microsoft YaHei" charset="-122"/>
              </a:rPr>
              <a:t>，</a:t>
            </a:r>
            <a:r>
              <a:rPr lang="zh-CN" altLang="zh-CN" dirty="0" smtClean="0">
                <a:solidFill>
                  <a:schemeClr val="tx1">
                    <a:lumMod val="65000"/>
                    <a:lumOff val="35000"/>
                  </a:schemeClr>
                </a:solidFill>
                <a:latin typeface="Microsoft YaHei" charset="-122"/>
                <a:ea typeface="Microsoft YaHei" charset="-122"/>
                <a:cs typeface="Microsoft YaHei" charset="-122"/>
              </a:rPr>
              <a:t>而</a:t>
            </a:r>
            <a:r>
              <a:rPr lang="zh-CN" altLang="zh-CN" dirty="0">
                <a:solidFill>
                  <a:schemeClr val="tx1">
                    <a:lumMod val="65000"/>
                    <a:lumOff val="35000"/>
                  </a:schemeClr>
                </a:solidFill>
                <a:latin typeface="Microsoft YaHei" charset="-122"/>
                <a:ea typeface="Microsoft YaHei" charset="-122"/>
                <a:cs typeface="Microsoft YaHei" charset="-122"/>
              </a:rPr>
              <a:t>实现该过程的工具或程序被称为</a:t>
            </a:r>
            <a:r>
              <a:rPr lang="zh-CN" altLang="zh-CN" sz="2000" b="1" dirty="0">
                <a:solidFill>
                  <a:schemeClr val="tx1">
                    <a:lumMod val="65000"/>
                    <a:lumOff val="35000"/>
                  </a:schemeClr>
                </a:solidFill>
                <a:latin typeface="Microsoft YaHei" charset="-122"/>
                <a:ea typeface="Microsoft YaHei" charset="-122"/>
                <a:cs typeface="Microsoft YaHei" charset="-122"/>
              </a:rPr>
              <a:t>句法分析器</a:t>
            </a:r>
            <a:r>
              <a:rPr lang="zh-CN" altLang="zh-CN" dirty="0">
                <a:solidFill>
                  <a:schemeClr val="tx1">
                    <a:lumMod val="65000"/>
                    <a:lumOff val="35000"/>
                  </a:schemeClr>
                </a:solidFill>
                <a:latin typeface="Microsoft YaHei" charset="-122"/>
                <a:ea typeface="Microsoft YaHei" charset="-122"/>
                <a:cs typeface="Microsoft YaHei" charset="-122"/>
              </a:rPr>
              <a:t>(Parser)</a:t>
            </a:r>
          </a:p>
        </p:txBody>
      </p:sp>
    </p:spTree>
    <p:extLst>
      <p:ext uri="{BB962C8B-B14F-4D97-AF65-F5344CB8AC3E}">
        <p14:creationId xmlns:p14="http://schemas.microsoft.com/office/powerpoint/2010/main" val="5718699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75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41110" y="0"/>
            <a:ext cx="3033132" cy="65792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122"/>
                <a:ea typeface="Microsoft YaHei" charset="-122"/>
                <a:cs typeface="Microsoft YaHei" charset="-122"/>
              </a:rPr>
              <a:t>句法分析</a:t>
            </a:r>
            <a:endParaRPr kumimoji="1" lang="zh-CN" altLang="en-US" sz="2800" dirty="0">
              <a:latin typeface="Microsoft YaHei" charset="-122"/>
              <a:ea typeface="Microsoft YaHei" charset="-122"/>
              <a:cs typeface="Microsoft YaHei" charset="-122"/>
            </a:endParaRPr>
          </a:p>
        </p:txBody>
      </p:sp>
      <p:sp>
        <p:nvSpPr>
          <p:cNvPr id="5" name="矩形 4"/>
          <p:cNvSpPr/>
          <p:nvPr/>
        </p:nvSpPr>
        <p:spPr>
          <a:xfrm>
            <a:off x="658813" y="1050980"/>
            <a:ext cx="73025" cy="48736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6" name="文本框 5"/>
          <p:cNvSpPr txBox="1"/>
          <p:nvPr/>
        </p:nvSpPr>
        <p:spPr>
          <a:xfrm>
            <a:off x="721080" y="1076677"/>
            <a:ext cx="2646878" cy="461665"/>
          </a:xfrm>
          <a:prstGeom prst="rect">
            <a:avLst/>
          </a:prstGeom>
          <a:noFill/>
        </p:spPr>
        <p:txBody>
          <a:bodyPr wrap="none" rtlCol="0">
            <a:spAutoFit/>
          </a:bodyPr>
          <a:lstStyle/>
          <a:p>
            <a:pPr lvl="0"/>
            <a:r>
              <a:rPr lang="zh-CN" altLang="zh-CN" sz="2400" dirty="0">
                <a:solidFill>
                  <a:srgbClr val="00B900"/>
                </a:solidFill>
                <a:latin typeface="Microsoft YaHei" charset="-122"/>
                <a:ea typeface="Microsoft YaHei" charset="-122"/>
                <a:cs typeface="Microsoft YaHei" charset="-122"/>
              </a:rPr>
              <a:t>句法</a:t>
            </a:r>
            <a:r>
              <a:rPr kumimoji="1" lang="zh-CN" altLang="zh-CN" sz="2400" dirty="0">
                <a:solidFill>
                  <a:srgbClr val="00B900"/>
                </a:solidFill>
                <a:latin typeface="Microsoft YaHei" charset="-122"/>
                <a:ea typeface="Microsoft YaHei" charset="-122"/>
                <a:cs typeface="Microsoft YaHei" charset="-122"/>
              </a:rPr>
              <a:t>分析</a:t>
            </a:r>
            <a:r>
              <a:rPr lang="zh-CN" altLang="zh-CN" sz="2400" dirty="0">
                <a:solidFill>
                  <a:srgbClr val="00B900"/>
                </a:solidFill>
                <a:latin typeface="Microsoft YaHei" charset="-122"/>
                <a:ea typeface="Microsoft YaHei" charset="-122"/>
                <a:cs typeface="Microsoft YaHei" charset="-122"/>
              </a:rPr>
              <a:t>的数据</a:t>
            </a:r>
            <a:r>
              <a:rPr lang="zh-CN" altLang="zh-CN" sz="2400" dirty="0" smtClean="0">
                <a:solidFill>
                  <a:srgbClr val="00B900"/>
                </a:solidFill>
                <a:latin typeface="Microsoft YaHei" charset="-122"/>
                <a:ea typeface="Microsoft YaHei" charset="-122"/>
                <a:cs typeface="Microsoft YaHei" charset="-122"/>
              </a:rPr>
              <a:t>集</a:t>
            </a:r>
            <a:endParaRPr lang="zh-CN" altLang="zh-CN" sz="2400" dirty="0">
              <a:solidFill>
                <a:srgbClr val="00B900"/>
              </a:solidFill>
              <a:latin typeface="Microsoft YaHei" charset="-122"/>
              <a:ea typeface="Microsoft YaHei" charset="-122"/>
              <a:cs typeface="Microsoft YaHei" charset="-122"/>
            </a:endParaRPr>
          </a:p>
        </p:txBody>
      </p:sp>
      <p:sp>
        <p:nvSpPr>
          <p:cNvPr id="7" name="文本框 6"/>
          <p:cNvSpPr txBox="1"/>
          <p:nvPr/>
        </p:nvSpPr>
        <p:spPr>
          <a:xfrm>
            <a:off x="721080" y="1807283"/>
            <a:ext cx="6563015" cy="400110"/>
          </a:xfrm>
          <a:prstGeom prst="rect">
            <a:avLst/>
          </a:prstGeom>
          <a:noFill/>
        </p:spPr>
        <p:txBody>
          <a:bodyPr wrap="none" rtlCol="0">
            <a:spAutoFit/>
          </a:bodyPr>
          <a:lstStyle/>
          <a:p>
            <a:r>
              <a:rPr lang="zh-CN" altLang="zh-CN" dirty="0">
                <a:solidFill>
                  <a:schemeClr val="tx1">
                    <a:lumMod val="75000"/>
                    <a:lumOff val="25000"/>
                  </a:schemeClr>
                </a:solidFill>
                <a:latin typeface="Microsoft YaHei" charset="-122"/>
                <a:ea typeface="Microsoft YaHei" charset="-122"/>
                <a:cs typeface="Microsoft YaHei" charset="-122"/>
              </a:rPr>
              <a:t>句法分析的数据</a:t>
            </a:r>
            <a:r>
              <a:rPr lang="zh-CN" altLang="zh-CN" dirty="0" smtClean="0">
                <a:solidFill>
                  <a:schemeClr val="tx1">
                    <a:lumMod val="75000"/>
                    <a:lumOff val="25000"/>
                  </a:schemeClr>
                </a:solidFill>
                <a:latin typeface="Microsoft YaHei" charset="-122"/>
                <a:ea typeface="Microsoft YaHei" charset="-122"/>
                <a:cs typeface="Microsoft YaHei" charset="-122"/>
              </a:rPr>
              <a:t>集是</a:t>
            </a:r>
            <a:r>
              <a:rPr lang="zh-CN" altLang="zh-CN" dirty="0">
                <a:solidFill>
                  <a:schemeClr val="tx1">
                    <a:lumMod val="75000"/>
                    <a:lumOff val="25000"/>
                  </a:schemeClr>
                </a:solidFill>
                <a:latin typeface="Microsoft YaHei" charset="-122"/>
                <a:ea typeface="Microsoft YaHei" charset="-122"/>
                <a:cs typeface="Microsoft YaHei" charset="-122"/>
              </a:rPr>
              <a:t>一种树形的标注</a:t>
            </a:r>
            <a:r>
              <a:rPr lang="zh-CN" altLang="zh-CN" dirty="0" smtClean="0">
                <a:solidFill>
                  <a:schemeClr val="tx1">
                    <a:lumMod val="75000"/>
                    <a:lumOff val="25000"/>
                  </a:schemeClr>
                </a:solidFill>
                <a:latin typeface="Microsoft YaHei" charset="-122"/>
                <a:ea typeface="Microsoft YaHei" charset="-122"/>
                <a:cs typeface="Microsoft YaHei" charset="-122"/>
              </a:rPr>
              <a:t>结构</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因此</a:t>
            </a:r>
            <a:r>
              <a:rPr lang="zh-CN" altLang="zh-CN" dirty="0">
                <a:solidFill>
                  <a:schemeClr val="tx1">
                    <a:lumMod val="75000"/>
                    <a:lumOff val="25000"/>
                  </a:schemeClr>
                </a:solidFill>
                <a:latin typeface="Microsoft YaHei" charset="-122"/>
                <a:ea typeface="Microsoft YaHei" charset="-122"/>
                <a:cs typeface="Microsoft YaHei" charset="-122"/>
              </a:rPr>
              <a:t>又称</a:t>
            </a:r>
            <a:r>
              <a:rPr lang="zh-CN" altLang="zh-CN" sz="2000" b="1" dirty="0">
                <a:solidFill>
                  <a:schemeClr val="tx1">
                    <a:lumMod val="75000"/>
                    <a:lumOff val="25000"/>
                  </a:schemeClr>
                </a:solidFill>
                <a:latin typeface="Microsoft YaHei" charset="-122"/>
                <a:ea typeface="Microsoft YaHei" charset="-122"/>
                <a:cs typeface="Microsoft YaHei" charset="-122"/>
              </a:rPr>
              <a:t>树形</a:t>
            </a:r>
            <a:r>
              <a:rPr lang="zh-CN" altLang="zh-CN" sz="2000" b="1" dirty="0" smtClean="0">
                <a:solidFill>
                  <a:schemeClr val="tx1">
                    <a:lumMod val="75000"/>
                    <a:lumOff val="25000"/>
                  </a:schemeClr>
                </a:solidFill>
                <a:latin typeface="Microsoft YaHei" charset="-122"/>
                <a:ea typeface="Microsoft YaHei" charset="-122"/>
                <a:cs typeface="Microsoft YaHei" charset="-122"/>
              </a:rPr>
              <a:t>库</a:t>
            </a:r>
            <a:r>
              <a:rPr lang="zh-CN" altLang="en-US" dirty="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 </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pic>
        <p:nvPicPr>
          <p:cNvPr id="8" name="图片 7"/>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743199" y="1650103"/>
            <a:ext cx="6561342" cy="4919270"/>
          </a:xfrm>
          <a:prstGeom prst="rect">
            <a:avLst/>
          </a:prstGeom>
        </p:spPr>
      </p:pic>
    </p:spTree>
    <p:extLst>
      <p:ext uri="{BB962C8B-B14F-4D97-AF65-F5344CB8AC3E}">
        <p14:creationId xmlns:p14="http://schemas.microsoft.com/office/powerpoint/2010/main" val="1779320690"/>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8767" y="493857"/>
            <a:ext cx="847580" cy="1311191"/>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74587" y="534390"/>
            <a:ext cx="1313180" cy="769441"/>
          </a:xfrm>
          <a:prstGeom prst="rect">
            <a:avLst/>
          </a:prstGeom>
          <a:noFill/>
        </p:spPr>
        <p:txBody>
          <a:bodyPr wrap="none" rtlCol="0">
            <a:spAutoFit/>
          </a:bodyPr>
          <a:lstStyle/>
          <a:p>
            <a:r>
              <a:rPr kumimoji="1" lang="zh-CN" altLang="en-US" sz="4400" dirty="0" smtClean="0">
                <a:solidFill>
                  <a:srgbClr val="0000C9"/>
                </a:solidFill>
                <a:latin typeface="Microsoft YaHei" charset="-122"/>
                <a:ea typeface="Microsoft YaHei" charset="-122"/>
                <a:cs typeface="Microsoft YaHei" charset="-122"/>
              </a:rPr>
              <a:t>目录</a:t>
            </a:r>
            <a:endParaRPr kumimoji="1" lang="zh-CN" altLang="en-US" sz="4400" dirty="0">
              <a:solidFill>
                <a:srgbClr val="0000C9"/>
              </a:solidFill>
              <a:latin typeface="Microsoft YaHei" charset="-122"/>
              <a:ea typeface="Microsoft YaHei" charset="-122"/>
              <a:cs typeface="Microsoft YaHei" charset="-122"/>
            </a:endParaRPr>
          </a:p>
        </p:txBody>
      </p:sp>
      <p:cxnSp>
        <p:nvCxnSpPr>
          <p:cNvPr id="5" name="直线连接符 4"/>
          <p:cNvCxnSpPr/>
          <p:nvPr/>
        </p:nvCxnSpPr>
        <p:spPr>
          <a:xfrm>
            <a:off x="890648" y="1341438"/>
            <a:ext cx="3431970" cy="0"/>
          </a:xfrm>
          <a:prstGeom prst="line">
            <a:avLst/>
          </a:prstGeom>
          <a:ln w="25400">
            <a:solidFill>
              <a:srgbClr val="0000C9"/>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45837" y="1376341"/>
            <a:ext cx="1291892" cy="400110"/>
          </a:xfrm>
          <a:prstGeom prst="rect">
            <a:avLst/>
          </a:prstGeom>
          <a:noFill/>
        </p:spPr>
        <p:txBody>
          <a:bodyPr wrap="none" rtlCol="0">
            <a:spAutoFit/>
          </a:bodyPr>
          <a:lstStyle/>
          <a:p>
            <a:r>
              <a:rPr kumimoji="1" lang="en-US" altLang="zh-CN" sz="2000" smtClean="0">
                <a:solidFill>
                  <a:srgbClr val="0000C9"/>
                </a:solidFill>
                <a:latin typeface="Microsoft YaHei" charset="-122"/>
                <a:ea typeface="Microsoft YaHei" charset="-122"/>
                <a:cs typeface="Microsoft YaHei" charset="-122"/>
              </a:rPr>
              <a:t>Contents</a:t>
            </a:r>
            <a:endParaRPr kumimoji="1" lang="zh-CN" altLang="en-US" sz="2000" dirty="0">
              <a:solidFill>
                <a:srgbClr val="0000C9"/>
              </a:solidFill>
              <a:latin typeface="Microsoft YaHei" charset="-122"/>
              <a:ea typeface="Microsoft YaHei" charset="-122"/>
              <a:cs typeface="Microsoft YaHei" charset="-122"/>
            </a:endParaRPr>
          </a:p>
        </p:txBody>
      </p:sp>
      <p:sp>
        <p:nvSpPr>
          <p:cNvPr id="10" name="椭圆 9"/>
          <p:cNvSpPr/>
          <p:nvPr/>
        </p:nvSpPr>
        <p:spPr>
          <a:xfrm>
            <a:off x="1023799" y="2276307"/>
            <a:ext cx="234253" cy="234251"/>
          </a:xfrm>
          <a:prstGeom prst="ellipse">
            <a:avLst/>
          </a:prstGeom>
          <a:solidFill>
            <a:srgbClr val="0000C9"/>
          </a:solidFill>
          <a:ln>
            <a:solidFill>
              <a:srgbClr val="000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同心圆 10"/>
          <p:cNvSpPr/>
          <p:nvPr/>
        </p:nvSpPr>
        <p:spPr>
          <a:xfrm>
            <a:off x="923136" y="2177143"/>
            <a:ext cx="424981" cy="424981"/>
          </a:xfrm>
          <a:prstGeom prst="donut">
            <a:avLst>
              <a:gd name="adj" fmla="val 3795"/>
            </a:avLst>
          </a:prstGeom>
          <a:ln>
            <a:solidFill>
              <a:srgbClr val="000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椭圆 12"/>
          <p:cNvSpPr/>
          <p:nvPr/>
        </p:nvSpPr>
        <p:spPr>
          <a:xfrm>
            <a:off x="1023799" y="3619679"/>
            <a:ext cx="234253" cy="23425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同心圆 13"/>
          <p:cNvSpPr/>
          <p:nvPr/>
        </p:nvSpPr>
        <p:spPr>
          <a:xfrm>
            <a:off x="923136" y="3520515"/>
            <a:ext cx="424981" cy="424981"/>
          </a:xfrm>
          <a:prstGeom prst="donut">
            <a:avLst>
              <a:gd name="adj" fmla="val 379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椭圆 15"/>
          <p:cNvSpPr/>
          <p:nvPr/>
        </p:nvSpPr>
        <p:spPr>
          <a:xfrm>
            <a:off x="1023799" y="5012170"/>
            <a:ext cx="234253" cy="234251"/>
          </a:xfrm>
          <a:prstGeom prst="ellipse">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同心圆 16"/>
          <p:cNvSpPr/>
          <p:nvPr/>
        </p:nvSpPr>
        <p:spPr>
          <a:xfrm>
            <a:off x="923136" y="4913006"/>
            <a:ext cx="424981" cy="424981"/>
          </a:xfrm>
          <a:prstGeom prst="donut">
            <a:avLst>
              <a:gd name="adj" fmla="val 3795"/>
            </a:avLst>
          </a:prstGeom>
          <a:solidFill>
            <a:srgbClr val="E89A01"/>
          </a:solidFill>
          <a:ln>
            <a:solidFill>
              <a:srgbClr val="E89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椭圆 18"/>
          <p:cNvSpPr/>
          <p:nvPr/>
        </p:nvSpPr>
        <p:spPr>
          <a:xfrm>
            <a:off x="6844363" y="2276307"/>
            <a:ext cx="234253" cy="234251"/>
          </a:xfrm>
          <a:prstGeom prst="ellipse">
            <a:avLst/>
          </a:prstGeom>
          <a:solidFill>
            <a:srgbClr val="00B900"/>
          </a:solidFill>
          <a:ln>
            <a:solidFill>
              <a:srgbClr val="00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同心圆 19"/>
          <p:cNvSpPr/>
          <p:nvPr/>
        </p:nvSpPr>
        <p:spPr>
          <a:xfrm>
            <a:off x="6743700" y="2177143"/>
            <a:ext cx="424981" cy="424981"/>
          </a:xfrm>
          <a:prstGeom prst="donut">
            <a:avLst>
              <a:gd name="adj" fmla="val 3795"/>
            </a:avLst>
          </a:prstGeom>
          <a:solidFill>
            <a:srgbClr val="00B900"/>
          </a:solidFill>
          <a:ln>
            <a:solidFill>
              <a:srgbClr val="00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文本框 21"/>
          <p:cNvSpPr txBox="1"/>
          <p:nvPr/>
        </p:nvSpPr>
        <p:spPr>
          <a:xfrm>
            <a:off x="1394297" y="2135050"/>
            <a:ext cx="2339102" cy="523220"/>
          </a:xfrm>
          <a:prstGeom prst="rect">
            <a:avLst/>
          </a:prstGeom>
          <a:noFill/>
        </p:spPr>
        <p:txBody>
          <a:bodyPr wrap="none" rtlCol="0">
            <a:spAutoFit/>
          </a:bodyPr>
          <a:lstStyle/>
          <a:p>
            <a:r>
              <a:rPr kumimoji="1" lang="zh-CN" altLang="en-US" sz="2800" dirty="0" smtClean="0">
                <a:solidFill>
                  <a:srgbClr val="0000C9"/>
                </a:solidFill>
                <a:latin typeface="Microsoft YaHei" charset="-122"/>
                <a:ea typeface="Microsoft YaHei" charset="-122"/>
                <a:cs typeface="Microsoft YaHei" charset="-122"/>
              </a:rPr>
              <a:t>中文分词技术</a:t>
            </a:r>
            <a:endParaRPr kumimoji="1" lang="zh-CN" altLang="en-US" sz="2800" dirty="0">
              <a:solidFill>
                <a:srgbClr val="0000C9"/>
              </a:solidFill>
              <a:latin typeface="Microsoft YaHei" charset="-122"/>
              <a:ea typeface="Microsoft YaHei" charset="-122"/>
              <a:cs typeface="Microsoft YaHei" charset="-122"/>
            </a:endParaRPr>
          </a:p>
        </p:txBody>
      </p:sp>
      <p:sp>
        <p:nvSpPr>
          <p:cNvPr id="23" name="矩形 22"/>
          <p:cNvSpPr/>
          <p:nvPr/>
        </p:nvSpPr>
        <p:spPr>
          <a:xfrm>
            <a:off x="1394297" y="2648403"/>
            <a:ext cx="4315540" cy="307777"/>
          </a:xfrm>
          <a:prstGeom prst="rect">
            <a:avLst/>
          </a:prstGeom>
        </p:spPr>
        <p:txBody>
          <a:bodyPr wrap="none">
            <a:spAutoFit/>
          </a:bodyPr>
          <a:lstStyle/>
          <a:p>
            <a:r>
              <a:rPr kumimoji="1" lang="en-US" altLang="zh-CN" sz="1400">
                <a:solidFill>
                  <a:srgbClr val="0000C8"/>
                </a:solidFill>
                <a:latin typeface="Microsoft YaHei" charset="-122"/>
                <a:ea typeface="Microsoft YaHei" charset="-122"/>
                <a:cs typeface="Microsoft YaHei" charset="-122"/>
              </a:rPr>
              <a:t>Chinses Words Divided Syncopation Technology</a:t>
            </a:r>
            <a:endParaRPr kumimoji="1" lang="zh-CN" altLang="en-US" sz="1400" dirty="0">
              <a:solidFill>
                <a:srgbClr val="0000C8"/>
              </a:solidFill>
              <a:latin typeface="Microsoft YaHei" charset="-122"/>
              <a:ea typeface="Microsoft YaHei" charset="-122"/>
              <a:cs typeface="Microsoft YaHei" charset="-122"/>
            </a:endParaRPr>
          </a:p>
        </p:txBody>
      </p:sp>
      <p:sp>
        <p:nvSpPr>
          <p:cNvPr id="24" name="矩形 23"/>
          <p:cNvSpPr/>
          <p:nvPr/>
        </p:nvSpPr>
        <p:spPr>
          <a:xfrm>
            <a:off x="1394396" y="3471395"/>
            <a:ext cx="4134465" cy="523220"/>
          </a:xfrm>
          <a:prstGeom prst="rect">
            <a:avLst/>
          </a:prstGeom>
        </p:spPr>
        <p:txBody>
          <a:bodyPr wrap="none">
            <a:spAutoFit/>
          </a:bodyPr>
          <a:lstStyle/>
          <a:p>
            <a:r>
              <a:rPr kumimoji="1" lang="zh-CN" altLang="en-US" sz="2800">
                <a:solidFill>
                  <a:srgbClr val="C00000"/>
                </a:solidFill>
                <a:latin typeface="Microsoft YaHei" charset="-122"/>
                <a:ea typeface="Microsoft YaHei" charset="-122"/>
                <a:cs typeface="Microsoft YaHei" charset="-122"/>
              </a:rPr>
              <a:t>词性标注与命名实体识别</a:t>
            </a:r>
            <a:endParaRPr kumimoji="1" lang="zh-CN" altLang="en-US" sz="2800" dirty="0">
              <a:solidFill>
                <a:srgbClr val="C00000"/>
              </a:solidFill>
              <a:latin typeface="Microsoft YaHei" charset="-122"/>
              <a:ea typeface="Microsoft YaHei" charset="-122"/>
              <a:cs typeface="Microsoft YaHei" charset="-122"/>
            </a:endParaRPr>
          </a:p>
        </p:txBody>
      </p:sp>
      <p:sp>
        <p:nvSpPr>
          <p:cNvPr id="25" name="矩形 24"/>
          <p:cNvSpPr/>
          <p:nvPr/>
        </p:nvSpPr>
        <p:spPr>
          <a:xfrm>
            <a:off x="1403421" y="4044661"/>
            <a:ext cx="4926127" cy="307777"/>
          </a:xfrm>
          <a:prstGeom prst="rect">
            <a:avLst/>
          </a:prstGeom>
        </p:spPr>
        <p:txBody>
          <a:bodyPr wrap="square">
            <a:spAutoFit/>
          </a:bodyPr>
          <a:lstStyle/>
          <a:p>
            <a:pPr algn="just"/>
            <a:r>
              <a:rPr kumimoji="1" lang="en-US" altLang="zh-CN" sz="1400" dirty="0">
                <a:solidFill>
                  <a:srgbClr val="C00000"/>
                </a:solidFill>
                <a:latin typeface="Microsoft YaHei" charset="-122"/>
                <a:ea typeface="Microsoft YaHei" charset="-122"/>
                <a:cs typeface="Microsoft YaHei" charset="-122"/>
              </a:rPr>
              <a:t>Part of Speech Tagging and Named Entity Recognition</a:t>
            </a:r>
            <a:endParaRPr kumimoji="1" lang="zh-CN" altLang="en-US" sz="1400" dirty="0">
              <a:solidFill>
                <a:srgbClr val="C00000"/>
              </a:solidFill>
              <a:latin typeface="Microsoft YaHei" charset="-122"/>
              <a:ea typeface="Microsoft YaHei" charset="-122"/>
              <a:cs typeface="Microsoft YaHei" charset="-122"/>
            </a:endParaRPr>
          </a:p>
        </p:txBody>
      </p:sp>
      <p:sp>
        <p:nvSpPr>
          <p:cNvPr id="26" name="文本框 25"/>
          <p:cNvSpPr txBox="1"/>
          <p:nvPr/>
        </p:nvSpPr>
        <p:spPr>
          <a:xfrm>
            <a:off x="1448780" y="4863886"/>
            <a:ext cx="2698175" cy="523220"/>
          </a:xfrm>
          <a:prstGeom prst="rect">
            <a:avLst/>
          </a:prstGeom>
          <a:noFill/>
        </p:spPr>
        <p:txBody>
          <a:bodyPr wrap="none" rtlCol="0">
            <a:spAutoFit/>
          </a:bodyPr>
          <a:lstStyle/>
          <a:p>
            <a:r>
              <a:rPr kumimoji="1" lang="zh-CN" altLang="en-US" sz="2800" dirty="0" smtClean="0">
                <a:solidFill>
                  <a:srgbClr val="EC9D01"/>
                </a:solidFill>
                <a:latin typeface="Microsoft YaHei" charset="-122"/>
                <a:ea typeface="Microsoft YaHei" charset="-122"/>
                <a:cs typeface="Microsoft YaHei" charset="-122"/>
              </a:rPr>
              <a:t>关键词提取算法</a:t>
            </a:r>
            <a:endParaRPr kumimoji="1" lang="zh-CN" altLang="en-US" sz="2800" dirty="0">
              <a:solidFill>
                <a:srgbClr val="EC9D01"/>
              </a:solidFill>
              <a:latin typeface="Microsoft YaHei" charset="-122"/>
              <a:ea typeface="Microsoft YaHei" charset="-122"/>
              <a:cs typeface="Microsoft YaHei" charset="-122"/>
            </a:endParaRPr>
          </a:p>
        </p:txBody>
      </p:sp>
      <p:sp>
        <p:nvSpPr>
          <p:cNvPr id="27" name="矩形 26"/>
          <p:cNvSpPr/>
          <p:nvPr/>
        </p:nvSpPr>
        <p:spPr>
          <a:xfrm>
            <a:off x="1448780" y="5402775"/>
            <a:ext cx="2841868" cy="307777"/>
          </a:xfrm>
          <a:prstGeom prst="rect">
            <a:avLst/>
          </a:prstGeom>
        </p:spPr>
        <p:txBody>
          <a:bodyPr wrap="none">
            <a:spAutoFit/>
          </a:bodyPr>
          <a:lstStyle/>
          <a:p>
            <a:r>
              <a:rPr kumimoji="1" lang="en-US" altLang="zh-CN" sz="1400">
                <a:solidFill>
                  <a:srgbClr val="EC9D01"/>
                </a:solidFill>
                <a:latin typeface="Microsoft YaHei" charset="-122"/>
                <a:ea typeface="Microsoft YaHei" charset="-122"/>
                <a:cs typeface="Microsoft YaHei" charset="-122"/>
              </a:rPr>
              <a:t>Keyword Extraction Algorithms</a:t>
            </a:r>
            <a:endParaRPr kumimoji="1" lang="zh-CN" altLang="en-US" sz="1400" dirty="0">
              <a:solidFill>
                <a:srgbClr val="EC9D01"/>
              </a:solidFill>
              <a:latin typeface="Microsoft YaHei" charset="-122"/>
              <a:ea typeface="Microsoft YaHei" charset="-122"/>
              <a:cs typeface="Microsoft YaHei" charset="-122"/>
            </a:endParaRPr>
          </a:p>
        </p:txBody>
      </p:sp>
      <p:sp>
        <p:nvSpPr>
          <p:cNvPr id="28" name="矩形 27"/>
          <p:cNvSpPr/>
          <p:nvPr/>
        </p:nvSpPr>
        <p:spPr>
          <a:xfrm>
            <a:off x="7269344" y="2135050"/>
            <a:ext cx="1620957" cy="523220"/>
          </a:xfrm>
          <a:prstGeom prst="rect">
            <a:avLst/>
          </a:prstGeom>
        </p:spPr>
        <p:txBody>
          <a:bodyPr wrap="none">
            <a:spAutoFit/>
          </a:bodyPr>
          <a:lstStyle/>
          <a:p>
            <a:r>
              <a:rPr kumimoji="1" lang="zh-CN" altLang="en-US" sz="2800">
                <a:solidFill>
                  <a:srgbClr val="00B900"/>
                </a:solidFill>
                <a:latin typeface="Microsoft YaHei" charset="-122"/>
                <a:ea typeface="Microsoft YaHei" charset="-122"/>
                <a:cs typeface="Microsoft YaHei" charset="-122"/>
              </a:rPr>
              <a:t>句法分析</a:t>
            </a:r>
            <a:endParaRPr kumimoji="1" lang="zh-CN" altLang="en-US" sz="2800" dirty="0">
              <a:solidFill>
                <a:srgbClr val="00B900"/>
              </a:solidFill>
              <a:latin typeface="Microsoft YaHei" charset="-122"/>
              <a:ea typeface="Microsoft YaHei" charset="-122"/>
              <a:cs typeface="Microsoft YaHei" charset="-122"/>
            </a:endParaRPr>
          </a:p>
        </p:txBody>
      </p:sp>
      <p:sp>
        <p:nvSpPr>
          <p:cNvPr id="29" name="矩形 28"/>
          <p:cNvSpPr/>
          <p:nvPr/>
        </p:nvSpPr>
        <p:spPr>
          <a:xfrm>
            <a:off x="7292550" y="2648403"/>
            <a:ext cx="1698414" cy="307777"/>
          </a:xfrm>
          <a:prstGeom prst="rect">
            <a:avLst/>
          </a:prstGeom>
        </p:spPr>
        <p:txBody>
          <a:bodyPr wrap="none">
            <a:spAutoFit/>
          </a:bodyPr>
          <a:lstStyle/>
          <a:p>
            <a:r>
              <a:rPr kumimoji="1" lang="en-US" altLang="zh-CN" sz="1400">
                <a:solidFill>
                  <a:srgbClr val="00B900"/>
                </a:solidFill>
                <a:latin typeface="Microsoft YaHei" charset="-122"/>
                <a:ea typeface="Microsoft YaHei" charset="-122"/>
                <a:cs typeface="Microsoft YaHei" charset="-122"/>
              </a:rPr>
              <a:t>Syntactic Analysis</a:t>
            </a:r>
            <a:endParaRPr kumimoji="1" lang="zh-CN" altLang="en-US" sz="1400" dirty="0">
              <a:solidFill>
                <a:srgbClr val="00B900"/>
              </a:solidFill>
              <a:latin typeface="Microsoft YaHei" charset="-122"/>
              <a:ea typeface="Microsoft YaHei" charset="-122"/>
              <a:cs typeface="Microsoft YaHei" charset="-122"/>
            </a:endParaRPr>
          </a:p>
        </p:txBody>
      </p:sp>
      <p:sp>
        <p:nvSpPr>
          <p:cNvPr id="31" name="椭圆 30"/>
          <p:cNvSpPr/>
          <p:nvPr/>
        </p:nvSpPr>
        <p:spPr>
          <a:xfrm>
            <a:off x="6869759" y="3619679"/>
            <a:ext cx="234253" cy="234251"/>
          </a:xfrm>
          <a:prstGeom prst="ellipse">
            <a:avLst/>
          </a:prstGeom>
          <a:solidFill>
            <a:srgbClr val="0000C9"/>
          </a:solidFill>
          <a:ln>
            <a:solidFill>
              <a:srgbClr val="000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同心圆 31"/>
          <p:cNvSpPr/>
          <p:nvPr/>
        </p:nvSpPr>
        <p:spPr>
          <a:xfrm>
            <a:off x="6769096" y="3520515"/>
            <a:ext cx="424981" cy="424981"/>
          </a:xfrm>
          <a:prstGeom prst="donut">
            <a:avLst>
              <a:gd name="adj" fmla="val 3795"/>
            </a:avLst>
          </a:prstGeom>
          <a:solidFill>
            <a:srgbClr val="0000C9"/>
          </a:solidFill>
          <a:ln>
            <a:solidFill>
              <a:srgbClr val="0000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矩形 32"/>
          <p:cNvSpPr/>
          <p:nvPr/>
        </p:nvSpPr>
        <p:spPr>
          <a:xfrm>
            <a:off x="7269344" y="3471395"/>
            <a:ext cx="1620957" cy="523220"/>
          </a:xfrm>
          <a:prstGeom prst="rect">
            <a:avLst/>
          </a:prstGeom>
        </p:spPr>
        <p:txBody>
          <a:bodyPr wrap="none">
            <a:spAutoFit/>
          </a:bodyPr>
          <a:lstStyle/>
          <a:p>
            <a:r>
              <a:rPr kumimoji="1" lang="zh-CN" altLang="en-US" sz="2800" dirty="0">
                <a:solidFill>
                  <a:srgbClr val="0000C8"/>
                </a:solidFill>
                <a:latin typeface="Microsoft YaHei" charset="-122"/>
                <a:ea typeface="Microsoft YaHei" charset="-122"/>
                <a:cs typeface="Microsoft YaHei" charset="-122"/>
              </a:rPr>
              <a:t>情感分析</a:t>
            </a:r>
          </a:p>
        </p:txBody>
      </p:sp>
      <p:sp>
        <p:nvSpPr>
          <p:cNvPr id="34" name="矩形 33"/>
          <p:cNvSpPr/>
          <p:nvPr/>
        </p:nvSpPr>
        <p:spPr>
          <a:xfrm>
            <a:off x="7269344" y="3994615"/>
            <a:ext cx="1773242" cy="307777"/>
          </a:xfrm>
          <a:prstGeom prst="rect">
            <a:avLst/>
          </a:prstGeom>
        </p:spPr>
        <p:txBody>
          <a:bodyPr wrap="none">
            <a:spAutoFit/>
          </a:bodyPr>
          <a:lstStyle/>
          <a:p>
            <a:r>
              <a:rPr kumimoji="1" lang="en-US" altLang="zh-CN" sz="1400">
                <a:solidFill>
                  <a:srgbClr val="0000C8"/>
                </a:solidFill>
                <a:latin typeface="Microsoft YaHei" charset="-122"/>
                <a:ea typeface="Microsoft YaHei" charset="-122"/>
                <a:cs typeface="Microsoft YaHei" charset="-122"/>
              </a:rPr>
              <a:t>Emotional analysis</a:t>
            </a:r>
            <a:endParaRPr kumimoji="1" lang="zh-CN" altLang="en-US" sz="1400" dirty="0">
              <a:solidFill>
                <a:srgbClr val="0000C8"/>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9824045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par>
                          <p:cTn id="8" fill="hold">
                            <p:stCondLst>
                              <p:cond delay="2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00"/>
                                        <p:tgtEl>
                                          <p:spTgt spid="11"/>
                                        </p:tgtEl>
                                      </p:cBhvr>
                                    </p:animEffect>
                                  </p:childTnLst>
                                </p:cTn>
                              </p:par>
                              <p:par>
                                <p:cTn id="12" presetID="6" presetClass="emph" presetSubtype="0" repeatCount="0" fill="hold" grpId="0" nodeType="withEffect">
                                  <p:stCondLst>
                                    <p:cond delay="0"/>
                                  </p:stCondLst>
                                  <p:childTnLst>
                                    <p:animScale>
                                      <p:cBhvr>
                                        <p:cTn id="13" dur="200" fill="hold"/>
                                        <p:tgtEl>
                                          <p:spTgt spid="11"/>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11"/>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repeatCount="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
                                        <p:tgtEl>
                                          <p:spTgt spid="13"/>
                                        </p:tgtEl>
                                      </p:cBhvr>
                                    </p:animEffect>
                                  </p:childTnLst>
                                </p:cTn>
                              </p:par>
                            </p:childTnLst>
                          </p:cTn>
                        </p:par>
                        <p:par>
                          <p:cTn id="29" fill="hold">
                            <p:stCondLst>
                              <p:cond delay="2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300"/>
                                        <p:tgtEl>
                                          <p:spTgt spid="14"/>
                                        </p:tgtEl>
                                      </p:cBhvr>
                                    </p:animEffect>
                                  </p:childTnLst>
                                </p:cTn>
                              </p:par>
                              <p:par>
                                <p:cTn id="33" presetID="6" presetClass="emph" presetSubtype="0" repeatCount="0" fill="hold" grpId="1" nodeType="withEffect">
                                  <p:stCondLst>
                                    <p:cond delay="0"/>
                                  </p:stCondLst>
                                  <p:childTnLst>
                                    <p:animScale>
                                      <p:cBhvr>
                                        <p:cTn id="34" dur="200" fill="hold"/>
                                        <p:tgtEl>
                                          <p:spTgt spid="14"/>
                                        </p:tgtEl>
                                      </p:cBhvr>
                                      <p:by x="125000" y="125000"/>
                                    </p:animScale>
                                  </p:childTnLst>
                                </p:cTn>
                              </p:par>
                            </p:childTnLst>
                          </p:cTn>
                        </p:par>
                        <p:par>
                          <p:cTn id="35" fill="hold">
                            <p:stCondLst>
                              <p:cond delay="500"/>
                            </p:stCondLst>
                            <p:childTnLst>
                              <p:par>
                                <p:cTn id="36" presetID="6" presetClass="emph" presetSubtype="0" fill="hold" grpId="2" nodeType="afterEffect">
                                  <p:stCondLst>
                                    <p:cond delay="0"/>
                                  </p:stCondLst>
                                  <p:childTnLst>
                                    <p:animScale>
                                      <p:cBhvr>
                                        <p:cTn id="37" dur="200" fill="hold"/>
                                        <p:tgtEl>
                                          <p:spTgt spid="14"/>
                                        </p:tgtEl>
                                      </p:cBhvr>
                                      <p:by x="80000" y="80000"/>
                                    </p:animScale>
                                  </p:childTnLst>
                                </p:cTn>
                              </p:par>
                            </p:childTnLst>
                          </p:cTn>
                        </p:par>
                        <p:par>
                          <p:cTn id="38" fill="hold">
                            <p:stCondLst>
                              <p:cond delay="700"/>
                            </p:stCondLst>
                            <p:childTnLst>
                              <p:par>
                                <p:cTn id="39" presetID="22" presetClass="entr" presetSubtype="8"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1200"/>
                            </p:stCondLst>
                            <p:childTnLst>
                              <p:par>
                                <p:cTn id="43" presetID="22" presetClass="entr" presetSubtype="8"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repeatCount="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200"/>
                                        <p:tgtEl>
                                          <p:spTgt spid="16"/>
                                        </p:tgtEl>
                                      </p:cBhvr>
                                    </p:animEffect>
                                  </p:childTnLst>
                                </p:cTn>
                              </p:par>
                            </p:childTnLst>
                          </p:cTn>
                        </p:par>
                        <p:par>
                          <p:cTn id="51" fill="hold">
                            <p:stCondLst>
                              <p:cond delay="2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300"/>
                                        <p:tgtEl>
                                          <p:spTgt spid="17"/>
                                        </p:tgtEl>
                                      </p:cBhvr>
                                    </p:animEffect>
                                  </p:childTnLst>
                                </p:cTn>
                              </p:par>
                              <p:par>
                                <p:cTn id="55" presetID="6" presetClass="emph" presetSubtype="0" repeatCount="0" fill="hold" grpId="1" nodeType="withEffect">
                                  <p:stCondLst>
                                    <p:cond delay="0"/>
                                  </p:stCondLst>
                                  <p:childTnLst>
                                    <p:animScale>
                                      <p:cBhvr>
                                        <p:cTn id="56" dur="200" fill="hold"/>
                                        <p:tgtEl>
                                          <p:spTgt spid="17"/>
                                        </p:tgtEl>
                                      </p:cBhvr>
                                      <p:by x="125000" y="125000"/>
                                    </p:animScale>
                                  </p:childTnLst>
                                </p:cTn>
                              </p:par>
                            </p:childTnLst>
                          </p:cTn>
                        </p:par>
                        <p:par>
                          <p:cTn id="57" fill="hold">
                            <p:stCondLst>
                              <p:cond delay="500"/>
                            </p:stCondLst>
                            <p:childTnLst>
                              <p:par>
                                <p:cTn id="58" presetID="6" presetClass="emph" presetSubtype="0" fill="hold" grpId="2" nodeType="afterEffect">
                                  <p:stCondLst>
                                    <p:cond delay="0"/>
                                  </p:stCondLst>
                                  <p:childTnLst>
                                    <p:animScale>
                                      <p:cBhvr>
                                        <p:cTn id="59" dur="200" fill="hold"/>
                                        <p:tgtEl>
                                          <p:spTgt spid="17"/>
                                        </p:tgtEl>
                                      </p:cBhvr>
                                      <p:by x="80000" y="80000"/>
                                    </p:animScale>
                                  </p:childTnLst>
                                </p:cTn>
                              </p:par>
                            </p:childTnLst>
                          </p:cTn>
                        </p:par>
                        <p:par>
                          <p:cTn id="60" fill="hold">
                            <p:stCondLst>
                              <p:cond delay="7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1200"/>
                            </p:stCondLst>
                            <p:childTnLst>
                              <p:par>
                                <p:cTn id="65" presetID="22" presetClass="entr" presetSubtype="8"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repeatCount="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200"/>
                                        <p:tgtEl>
                                          <p:spTgt spid="19"/>
                                        </p:tgtEl>
                                      </p:cBhvr>
                                    </p:animEffect>
                                  </p:childTnLst>
                                </p:cTn>
                              </p:par>
                            </p:childTnLst>
                          </p:cTn>
                        </p:par>
                        <p:par>
                          <p:cTn id="73" fill="hold">
                            <p:stCondLst>
                              <p:cond delay="2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300"/>
                                        <p:tgtEl>
                                          <p:spTgt spid="20"/>
                                        </p:tgtEl>
                                      </p:cBhvr>
                                    </p:animEffect>
                                  </p:childTnLst>
                                </p:cTn>
                              </p:par>
                              <p:par>
                                <p:cTn id="77" presetID="6" presetClass="emph" presetSubtype="0" repeatCount="0" fill="hold" grpId="1" nodeType="withEffect">
                                  <p:stCondLst>
                                    <p:cond delay="0"/>
                                  </p:stCondLst>
                                  <p:childTnLst>
                                    <p:animScale>
                                      <p:cBhvr>
                                        <p:cTn id="78" dur="200" fill="hold"/>
                                        <p:tgtEl>
                                          <p:spTgt spid="20"/>
                                        </p:tgtEl>
                                      </p:cBhvr>
                                      <p:by x="125000" y="125000"/>
                                    </p:animScale>
                                  </p:childTnLst>
                                </p:cTn>
                              </p:par>
                            </p:childTnLst>
                          </p:cTn>
                        </p:par>
                        <p:par>
                          <p:cTn id="79" fill="hold">
                            <p:stCondLst>
                              <p:cond delay="500"/>
                            </p:stCondLst>
                            <p:childTnLst>
                              <p:par>
                                <p:cTn id="80" presetID="6" presetClass="emph" presetSubtype="0" fill="hold" grpId="2" nodeType="afterEffect">
                                  <p:stCondLst>
                                    <p:cond delay="0"/>
                                  </p:stCondLst>
                                  <p:childTnLst>
                                    <p:animScale>
                                      <p:cBhvr>
                                        <p:cTn id="81" dur="200" fill="hold"/>
                                        <p:tgtEl>
                                          <p:spTgt spid="20"/>
                                        </p:tgtEl>
                                      </p:cBhvr>
                                      <p:by x="80000" y="80000"/>
                                    </p:animScale>
                                  </p:childTnLst>
                                </p:cTn>
                              </p:par>
                            </p:childTnLst>
                          </p:cTn>
                        </p:par>
                        <p:par>
                          <p:cTn id="82" fill="hold">
                            <p:stCondLst>
                              <p:cond delay="700"/>
                            </p:stCondLst>
                            <p:childTnLst>
                              <p:par>
                                <p:cTn id="83" presetID="22" presetClass="entr" presetSubtype="8"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par>
                          <p:cTn id="86" fill="hold">
                            <p:stCondLst>
                              <p:cond delay="1200"/>
                            </p:stCondLst>
                            <p:childTnLst>
                              <p:par>
                                <p:cTn id="87" presetID="22" presetClass="entr" presetSubtype="8"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repeatCount="0"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200"/>
                                        <p:tgtEl>
                                          <p:spTgt spid="31"/>
                                        </p:tgtEl>
                                      </p:cBhvr>
                                    </p:animEffect>
                                  </p:childTnLst>
                                </p:cTn>
                              </p:par>
                            </p:childTnLst>
                          </p:cTn>
                        </p:par>
                        <p:par>
                          <p:cTn id="95" fill="hold">
                            <p:stCondLst>
                              <p:cond delay="200"/>
                            </p:stCondLst>
                            <p:childTnLst>
                              <p:par>
                                <p:cTn id="96" presetID="10" presetClass="entr" presetSubtype="0"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300"/>
                                        <p:tgtEl>
                                          <p:spTgt spid="32"/>
                                        </p:tgtEl>
                                      </p:cBhvr>
                                    </p:animEffect>
                                  </p:childTnLst>
                                </p:cTn>
                              </p:par>
                              <p:par>
                                <p:cTn id="99" presetID="6" presetClass="emph" presetSubtype="0" repeatCount="0" fill="hold" grpId="1" nodeType="withEffect">
                                  <p:stCondLst>
                                    <p:cond delay="0"/>
                                  </p:stCondLst>
                                  <p:childTnLst>
                                    <p:animScale>
                                      <p:cBhvr>
                                        <p:cTn id="100" dur="200" fill="hold"/>
                                        <p:tgtEl>
                                          <p:spTgt spid="32"/>
                                        </p:tgtEl>
                                      </p:cBhvr>
                                      <p:by x="125000" y="125000"/>
                                    </p:animScale>
                                  </p:childTnLst>
                                </p:cTn>
                              </p:par>
                            </p:childTnLst>
                          </p:cTn>
                        </p:par>
                        <p:par>
                          <p:cTn id="101" fill="hold">
                            <p:stCondLst>
                              <p:cond delay="500"/>
                            </p:stCondLst>
                            <p:childTnLst>
                              <p:par>
                                <p:cTn id="102" presetID="6" presetClass="emph" presetSubtype="0" fill="hold" grpId="2" nodeType="afterEffect">
                                  <p:stCondLst>
                                    <p:cond delay="0"/>
                                  </p:stCondLst>
                                  <p:childTnLst>
                                    <p:animScale>
                                      <p:cBhvr>
                                        <p:cTn id="103" dur="200" fill="hold"/>
                                        <p:tgtEl>
                                          <p:spTgt spid="32"/>
                                        </p:tgtEl>
                                      </p:cBhvr>
                                      <p:by x="80000" y="80000"/>
                                    </p:animScale>
                                  </p:childTnLst>
                                </p:cTn>
                              </p:par>
                            </p:childTnLst>
                          </p:cTn>
                        </p:par>
                        <p:par>
                          <p:cTn id="104" fill="hold">
                            <p:stCondLst>
                              <p:cond delay="700"/>
                            </p:stCondLst>
                            <p:childTnLst>
                              <p:par>
                                <p:cTn id="105" presetID="22" presetClass="entr" presetSubtype="8"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left)">
                                      <p:cBhvr>
                                        <p:cTn id="107" dur="500"/>
                                        <p:tgtEl>
                                          <p:spTgt spid="33"/>
                                        </p:tgtEl>
                                      </p:cBhvr>
                                    </p:animEffect>
                                  </p:childTnLst>
                                </p:cTn>
                              </p:par>
                            </p:childTnLst>
                          </p:cTn>
                        </p:par>
                        <p:par>
                          <p:cTn id="108" fill="hold">
                            <p:stCondLst>
                              <p:cond delay="1200"/>
                            </p:stCondLst>
                            <p:childTnLst>
                              <p:par>
                                <p:cTn id="109" presetID="22" presetClass="entr" presetSubtype="8"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1" grpId="2" animBg="1"/>
      <p:bldP spid="13" grpId="0" animBg="1"/>
      <p:bldP spid="14" grpId="0" animBg="1"/>
      <p:bldP spid="14" grpId="1" animBg="1"/>
      <p:bldP spid="14" grpId="2" animBg="1"/>
      <p:bldP spid="16" grpId="0" animBg="1"/>
      <p:bldP spid="17" grpId="0" animBg="1"/>
      <p:bldP spid="17" grpId="1" animBg="1"/>
      <p:bldP spid="17" grpId="2" animBg="1"/>
      <p:bldP spid="19" grpId="0" animBg="1"/>
      <p:bldP spid="20" grpId="0" animBg="1"/>
      <p:bldP spid="20" grpId="1" animBg="1"/>
      <p:bldP spid="20" grpId="2" animBg="1"/>
      <p:bldP spid="22" grpId="0"/>
      <p:bldP spid="23" grpId="0"/>
      <p:bldP spid="24" grpId="0"/>
      <p:bldP spid="25" grpId="0"/>
      <p:bldP spid="26" grpId="0"/>
      <p:bldP spid="27" grpId="0"/>
      <p:bldP spid="28" grpId="0"/>
      <p:bldP spid="29" grpId="0"/>
      <p:bldP spid="31" grpId="0" animBg="1"/>
      <p:bldP spid="32" grpId="0" animBg="1"/>
      <p:bldP spid="32" grpId="1" animBg="1"/>
      <p:bldP spid="32" grpId="2" animBg="1"/>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8813" y="1050980"/>
            <a:ext cx="73025" cy="48736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框 4"/>
          <p:cNvSpPr txBox="1"/>
          <p:nvPr/>
        </p:nvSpPr>
        <p:spPr>
          <a:xfrm>
            <a:off x="721080" y="1076677"/>
            <a:ext cx="2954655" cy="461665"/>
          </a:xfrm>
          <a:prstGeom prst="rect">
            <a:avLst/>
          </a:prstGeom>
          <a:noFill/>
        </p:spPr>
        <p:txBody>
          <a:bodyPr wrap="none" rtlCol="0">
            <a:spAutoFit/>
          </a:bodyPr>
          <a:lstStyle/>
          <a:p>
            <a:pPr lvl="0"/>
            <a:r>
              <a:rPr lang="zh-CN" altLang="zh-CN" sz="2400" dirty="0">
                <a:solidFill>
                  <a:srgbClr val="00B900"/>
                </a:solidFill>
                <a:latin typeface="Microsoft YaHei" charset="-122"/>
                <a:ea typeface="Microsoft YaHei" charset="-122"/>
                <a:cs typeface="Microsoft YaHei" charset="-122"/>
              </a:rPr>
              <a:t>句法</a:t>
            </a:r>
            <a:r>
              <a:rPr kumimoji="1" lang="zh-CN" altLang="zh-CN" sz="2400" dirty="0">
                <a:solidFill>
                  <a:srgbClr val="00B900"/>
                </a:solidFill>
                <a:latin typeface="Microsoft YaHei" charset="-122"/>
                <a:ea typeface="Microsoft YaHei" charset="-122"/>
                <a:cs typeface="Microsoft YaHei" charset="-122"/>
              </a:rPr>
              <a:t>分析</a:t>
            </a:r>
            <a:r>
              <a:rPr lang="zh-CN" altLang="zh-CN" sz="2400" dirty="0" smtClean="0">
                <a:solidFill>
                  <a:srgbClr val="00B900"/>
                </a:solidFill>
                <a:latin typeface="Microsoft YaHei" charset="-122"/>
                <a:ea typeface="Microsoft YaHei" charset="-122"/>
                <a:cs typeface="Microsoft YaHei" charset="-122"/>
              </a:rPr>
              <a:t>的</a:t>
            </a:r>
            <a:r>
              <a:rPr lang="zh-CN" altLang="en-US" sz="2400" dirty="0" smtClean="0">
                <a:solidFill>
                  <a:srgbClr val="00B900"/>
                </a:solidFill>
                <a:latin typeface="Microsoft YaHei" charset="-122"/>
                <a:ea typeface="Microsoft YaHei" charset="-122"/>
                <a:cs typeface="Microsoft YaHei" charset="-122"/>
              </a:rPr>
              <a:t>评测方法</a:t>
            </a:r>
            <a:endParaRPr lang="zh-CN" altLang="zh-CN" sz="2400" dirty="0">
              <a:solidFill>
                <a:srgbClr val="00B900"/>
              </a:solidFill>
              <a:latin typeface="Microsoft YaHei" charset="-122"/>
              <a:ea typeface="Microsoft YaHei" charset="-122"/>
              <a:cs typeface="Microsoft YaHei" charset="-122"/>
            </a:endParaRPr>
          </a:p>
        </p:txBody>
      </p:sp>
      <p:sp>
        <p:nvSpPr>
          <p:cNvPr id="6" name="矩形 5"/>
          <p:cNvSpPr/>
          <p:nvPr/>
        </p:nvSpPr>
        <p:spPr>
          <a:xfrm>
            <a:off x="8341110" y="0"/>
            <a:ext cx="3033132" cy="65792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latin typeface="Microsoft YaHei" charset="-122"/>
                <a:ea typeface="Microsoft YaHei" charset="-122"/>
                <a:cs typeface="Microsoft YaHei" charset="-122"/>
              </a:rPr>
              <a:t>句法分析</a:t>
            </a:r>
            <a:endParaRPr kumimoji="1" lang="zh-CN" altLang="en-US" sz="2800" dirty="0">
              <a:latin typeface="Microsoft YaHei" charset="-122"/>
              <a:ea typeface="Microsoft YaHei" charset="-122"/>
              <a:cs typeface="Microsoft YaHei" charset="-122"/>
            </a:endParaRPr>
          </a:p>
        </p:txBody>
      </p:sp>
      <p:sp>
        <p:nvSpPr>
          <p:cNvPr id="7" name="文本框 6"/>
          <p:cNvSpPr txBox="1"/>
          <p:nvPr/>
        </p:nvSpPr>
        <p:spPr>
          <a:xfrm>
            <a:off x="753033" y="1785774"/>
            <a:ext cx="9230062" cy="499624"/>
          </a:xfrm>
          <a:prstGeom prst="rect">
            <a:avLst/>
          </a:prstGeom>
          <a:noFill/>
        </p:spPr>
        <p:txBody>
          <a:bodyPr wrap="square" rtlCol="0">
            <a:spAutoFit/>
          </a:bodyPr>
          <a:lstStyle/>
          <a:p>
            <a:pPr>
              <a:lnSpc>
                <a:spcPct val="150000"/>
              </a:lnSpc>
            </a:pPr>
            <a:r>
              <a:rPr lang="zh-CN" altLang="zh-CN" sz="2000" b="1" dirty="0" smtClean="0">
                <a:solidFill>
                  <a:schemeClr val="tx1">
                    <a:lumMod val="75000"/>
                    <a:lumOff val="25000"/>
                  </a:schemeClr>
                </a:solidFill>
                <a:latin typeface="Microsoft YaHei" charset="-122"/>
                <a:ea typeface="Microsoft YaHei" charset="-122"/>
                <a:cs typeface="Microsoft YaHei" charset="-122"/>
              </a:rPr>
              <a:t>PARSEVAL</a:t>
            </a:r>
            <a:r>
              <a:rPr lang="zh-CN" altLang="zh-CN" sz="2000" b="1" dirty="0">
                <a:solidFill>
                  <a:schemeClr val="tx1">
                    <a:lumMod val="75000"/>
                    <a:lumOff val="25000"/>
                  </a:schemeClr>
                </a:solidFill>
                <a:latin typeface="Microsoft YaHei" charset="-122"/>
                <a:ea typeface="Microsoft YaHei" charset="-122"/>
                <a:cs typeface="Microsoft YaHei" charset="-122"/>
              </a:rPr>
              <a:t>评测</a:t>
            </a:r>
            <a:r>
              <a:rPr lang="zh-CN" altLang="zh-CN" sz="2000" b="1" dirty="0" smtClean="0">
                <a:solidFill>
                  <a:schemeClr val="tx1">
                    <a:lumMod val="75000"/>
                    <a:lumOff val="25000"/>
                  </a:schemeClr>
                </a:solidFill>
                <a:latin typeface="Microsoft YaHei" charset="-122"/>
                <a:ea typeface="Microsoft YaHei" charset="-122"/>
                <a:cs typeface="Microsoft YaHei" charset="-122"/>
              </a:rPr>
              <a:t>体系</a:t>
            </a:r>
            <a:r>
              <a:rPr lang="zh-CN" altLang="en-US" dirty="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粒度适中</a:t>
            </a:r>
            <a:r>
              <a:rPr lang="zh-CN" altLang="en-US" dirty="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较为理想</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主要</a:t>
            </a:r>
            <a:r>
              <a:rPr lang="zh-CN" altLang="zh-CN" dirty="0">
                <a:solidFill>
                  <a:schemeClr val="tx1">
                    <a:lumMod val="75000"/>
                    <a:lumOff val="25000"/>
                  </a:schemeClr>
                </a:solidFill>
                <a:latin typeface="Microsoft YaHei" charset="-122"/>
                <a:ea typeface="Microsoft YaHei" charset="-122"/>
                <a:cs typeface="Microsoft YaHei" charset="-122"/>
              </a:rPr>
              <a:t>指标有</a:t>
            </a:r>
            <a:r>
              <a:rPr lang="zh-CN" altLang="zh-CN" dirty="0" smtClean="0">
                <a:solidFill>
                  <a:schemeClr val="tx1">
                    <a:lumMod val="75000"/>
                    <a:lumOff val="25000"/>
                  </a:schemeClr>
                </a:solidFill>
                <a:latin typeface="Microsoft YaHei" charset="-122"/>
                <a:ea typeface="Microsoft YaHei" charset="-122"/>
                <a:cs typeface="Microsoft YaHei" charset="-122"/>
              </a:rPr>
              <a:t>准确率</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召回率</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交叉</a:t>
            </a:r>
            <a:r>
              <a:rPr lang="zh-CN" altLang="zh-CN" dirty="0">
                <a:solidFill>
                  <a:schemeClr val="tx1">
                    <a:lumMod val="75000"/>
                    <a:lumOff val="25000"/>
                  </a:schemeClr>
                </a:solidFill>
                <a:latin typeface="Microsoft YaHei" charset="-122"/>
                <a:ea typeface="Microsoft YaHei" charset="-122"/>
                <a:cs typeface="Microsoft YaHei" charset="-122"/>
              </a:rPr>
              <a:t>括号</a:t>
            </a:r>
            <a:r>
              <a:rPr lang="zh-CN" altLang="zh-CN" dirty="0" smtClean="0">
                <a:solidFill>
                  <a:schemeClr val="tx1">
                    <a:lumMod val="75000"/>
                    <a:lumOff val="25000"/>
                  </a:schemeClr>
                </a:solidFill>
                <a:latin typeface="Microsoft YaHei" charset="-122"/>
                <a:ea typeface="Microsoft YaHei" charset="-122"/>
                <a:cs typeface="Microsoft YaHei" charset="-122"/>
              </a:rPr>
              <a:t>数</a:t>
            </a:r>
            <a:endParaRPr lang="zh-CN" altLang="zh-CN" dirty="0">
              <a:solidFill>
                <a:schemeClr val="tx1">
                  <a:lumMod val="75000"/>
                  <a:lumOff val="25000"/>
                </a:schemeClr>
              </a:solidFill>
              <a:latin typeface="Microsoft YaHei" charset="-122"/>
              <a:ea typeface="Microsoft YaHei" charset="-122"/>
              <a:cs typeface="Microsoft YaHei" charset="-122"/>
            </a:endParaRPr>
          </a:p>
        </p:txBody>
      </p:sp>
      <p:sp>
        <p:nvSpPr>
          <p:cNvPr id="8" name="矩形 7"/>
          <p:cNvSpPr/>
          <p:nvPr/>
        </p:nvSpPr>
        <p:spPr>
          <a:xfrm>
            <a:off x="658813" y="3064453"/>
            <a:ext cx="73025" cy="487362"/>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 name="文本框 8"/>
          <p:cNvSpPr txBox="1"/>
          <p:nvPr/>
        </p:nvSpPr>
        <p:spPr>
          <a:xfrm>
            <a:off x="721080" y="3090150"/>
            <a:ext cx="2954655" cy="461665"/>
          </a:xfrm>
          <a:prstGeom prst="rect">
            <a:avLst/>
          </a:prstGeom>
          <a:noFill/>
        </p:spPr>
        <p:txBody>
          <a:bodyPr wrap="none" rtlCol="0">
            <a:spAutoFit/>
          </a:bodyPr>
          <a:lstStyle/>
          <a:p>
            <a:pPr lvl="0"/>
            <a:r>
              <a:rPr lang="zh-CN" altLang="zh-CN" sz="2400" dirty="0">
                <a:solidFill>
                  <a:srgbClr val="00B900"/>
                </a:solidFill>
                <a:latin typeface="Microsoft YaHei" charset="-122"/>
                <a:ea typeface="Microsoft YaHei" charset="-122"/>
                <a:cs typeface="Microsoft YaHei" charset="-122"/>
              </a:rPr>
              <a:t>句法</a:t>
            </a:r>
            <a:r>
              <a:rPr kumimoji="1" lang="zh-CN" altLang="zh-CN" sz="2400" dirty="0" smtClean="0">
                <a:solidFill>
                  <a:srgbClr val="00B900"/>
                </a:solidFill>
                <a:latin typeface="Microsoft YaHei" charset="-122"/>
                <a:ea typeface="Microsoft YaHei" charset="-122"/>
                <a:cs typeface="Microsoft YaHei" charset="-122"/>
              </a:rPr>
              <a:t>分析</a:t>
            </a:r>
            <a:r>
              <a:rPr kumimoji="1" lang="zh-CN" altLang="en-US" sz="2400" dirty="0" smtClean="0">
                <a:solidFill>
                  <a:srgbClr val="00B900"/>
                </a:solidFill>
                <a:latin typeface="Microsoft YaHei" charset="-122"/>
                <a:ea typeface="Microsoft YaHei" charset="-122"/>
                <a:cs typeface="Microsoft YaHei" charset="-122"/>
              </a:rPr>
              <a:t>的常用方法</a:t>
            </a:r>
            <a:endParaRPr lang="zh-CN" altLang="zh-CN" sz="2400" dirty="0">
              <a:solidFill>
                <a:srgbClr val="00B900"/>
              </a:solidFill>
              <a:latin typeface="Microsoft YaHei" charset="-122"/>
              <a:ea typeface="Microsoft YaHei" charset="-122"/>
              <a:cs typeface="Microsoft YaHei" charset="-122"/>
            </a:endParaRPr>
          </a:p>
        </p:txBody>
      </p:sp>
      <p:sp>
        <p:nvSpPr>
          <p:cNvPr id="10" name="矩形 9"/>
          <p:cNvSpPr/>
          <p:nvPr/>
        </p:nvSpPr>
        <p:spPr>
          <a:xfrm>
            <a:off x="721079" y="3840528"/>
            <a:ext cx="10653163" cy="920573"/>
          </a:xfrm>
          <a:prstGeom prst="rect">
            <a:avLst/>
          </a:prstGeom>
        </p:spPr>
        <p:txBody>
          <a:bodyPr wrap="square">
            <a:spAutoFit/>
          </a:bodyPr>
          <a:lstStyle/>
          <a:p>
            <a:pPr algn="just">
              <a:lnSpc>
                <a:spcPct val="150000"/>
              </a:lnSpc>
              <a:spcAft>
                <a:spcPts val="0"/>
              </a:spcAft>
            </a:pPr>
            <a:r>
              <a:rPr lang="zh-CN" altLang="zh-CN" sz="2000" b="1" dirty="0" smtClean="0">
                <a:solidFill>
                  <a:schemeClr val="tx1">
                    <a:lumMod val="75000"/>
                    <a:lumOff val="25000"/>
                  </a:schemeClr>
                </a:solidFill>
                <a:latin typeface="Microsoft YaHei" charset="-122"/>
                <a:ea typeface="Microsoft YaHei" charset="-122"/>
                <a:cs typeface="Microsoft YaHei" charset="-122"/>
              </a:rPr>
              <a:t>PCFG</a:t>
            </a:r>
            <a:r>
              <a:rPr lang="zh-CN" altLang="en-US" sz="2000" b="1" dirty="0" smtClean="0">
                <a:solidFill>
                  <a:schemeClr val="tx1">
                    <a:lumMod val="75000"/>
                    <a:lumOff val="25000"/>
                  </a:schemeClr>
                </a:solidFill>
                <a:latin typeface="Microsoft YaHei" charset="-122"/>
                <a:ea typeface="Microsoft YaHei" charset="-122"/>
                <a:cs typeface="Microsoft YaHei" charset="-122"/>
              </a:rPr>
              <a:t> </a:t>
            </a:r>
            <a:r>
              <a:rPr lang="zh-CN" altLang="zh-CN" dirty="0" smtClean="0">
                <a:solidFill>
                  <a:schemeClr val="tx1">
                    <a:lumMod val="75000"/>
                    <a:lumOff val="25000"/>
                  </a:schemeClr>
                </a:solidFill>
                <a:latin typeface="Microsoft YaHei" charset="-122"/>
                <a:ea typeface="Microsoft YaHei" charset="-122"/>
                <a:cs typeface="Microsoft YaHei" charset="-122"/>
              </a:rPr>
              <a:t>(</a:t>
            </a:r>
            <a:r>
              <a:rPr lang="zh-CN" altLang="zh-CN" dirty="0">
                <a:solidFill>
                  <a:schemeClr val="tx1">
                    <a:lumMod val="75000"/>
                    <a:lumOff val="25000"/>
                  </a:schemeClr>
                </a:solidFill>
                <a:latin typeface="Microsoft YaHei" charset="-122"/>
                <a:ea typeface="Microsoft YaHei" charset="-122"/>
                <a:cs typeface="Microsoft YaHei" charset="-122"/>
              </a:rPr>
              <a:t>Probabilistic Context Free Grammar</a:t>
            </a:r>
            <a:r>
              <a:rPr lang="zh-CN" altLang="zh-CN" dirty="0" smtClean="0">
                <a:solidFill>
                  <a:schemeClr val="tx1">
                    <a:lumMod val="75000"/>
                    <a:lumOff val="25000"/>
                  </a:schemeClr>
                </a:solidFill>
                <a:latin typeface="Microsoft YaHei" charset="-122"/>
                <a:ea typeface="Microsoft YaHei" charset="-122"/>
                <a:cs typeface="Microsoft YaHei" charset="-122"/>
              </a:rPr>
              <a:t>)</a:t>
            </a:r>
            <a:r>
              <a:rPr lang="zh-CN" altLang="en-US" dirty="0" smtClean="0">
                <a:solidFill>
                  <a:schemeClr val="tx1">
                    <a:lumMod val="75000"/>
                    <a:lumOff val="25000"/>
                  </a:schemeClr>
                </a:solidFill>
                <a:latin typeface="Microsoft YaHei" charset="-122"/>
                <a:ea typeface="Microsoft YaHei" charset="-122"/>
                <a:cs typeface="Microsoft YaHei" charset="-122"/>
              </a:rPr>
              <a:t> </a:t>
            </a:r>
            <a:r>
              <a:rPr lang="zh-CN" altLang="zh-CN" dirty="0" smtClean="0">
                <a:solidFill>
                  <a:schemeClr val="tx1">
                    <a:lumMod val="75000"/>
                    <a:lumOff val="25000"/>
                  </a:schemeClr>
                </a:solidFill>
                <a:latin typeface="Microsoft YaHei" charset="-122"/>
                <a:ea typeface="Microsoft YaHei" charset="-122"/>
                <a:cs typeface="Microsoft YaHei" charset="-122"/>
              </a:rPr>
              <a:t>是</a:t>
            </a:r>
            <a:r>
              <a:rPr lang="zh-CN" altLang="zh-CN" dirty="0">
                <a:solidFill>
                  <a:schemeClr val="tx1">
                    <a:lumMod val="75000"/>
                    <a:lumOff val="25000"/>
                  </a:schemeClr>
                </a:solidFill>
                <a:latin typeface="Microsoft YaHei" charset="-122"/>
                <a:ea typeface="Microsoft YaHei" charset="-122"/>
                <a:cs typeface="Microsoft YaHei" charset="-122"/>
              </a:rPr>
              <a:t>基于概率的短语结构分析</a:t>
            </a:r>
            <a:r>
              <a:rPr lang="zh-CN" altLang="zh-CN" dirty="0" smtClean="0">
                <a:solidFill>
                  <a:schemeClr val="tx1">
                    <a:lumMod val="75000"/>
                    <a:lumOff val="25000"/>
                  </a:schemeClr>
                </a:solidFill>
                <a:latin typeface="Microsoft YaHei" charset="-122"/>
                <a:ea typeface="Microsoft YaHei" charset="-122"/>
                <a:cs typeface="Microsoft YaHei" charset="-122"/>
              </a:rPr>
              <a:t>方法</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是</a:t>
            </a:r>
            <a:r>
              <a:rPr lang="zh-CN" altLang="zh-CN" dirty="0">
                <a:solidFill>
                  <a:schemeClr val="tx1">
                    <a:lumMod val="75000"/>
                    <a:lumOff val="25000"/>
                  </a:schemeClr>
                </a:solidFill>
                <a:latin typeface="Microsoft YaHei" charset="-122"/>
                <a:ea typeface="Microsoft YaHei" charset="-122"/>
                <a:cs typeface="Microsoft YaHei" charset="-122"/>
              </a:rPr>
              <a:t>目前研究最为</a:t>
            </a:r>
            <a:r>
              <a:rPr lang="zh-CN" altLang="zh-CN" dirty="0" smtClean="0">
                <a:solidFill>
                  <a:schemeClr val="tx1">
                    <a:lumMod val="75000"/>
                    <a:lumOff val="25000"/>
                  </a:schemeClr>
                </a:solidFill>
                <a:latin typeface="Microsoft YaHei" charset="-122"/>
                <a:ea typeface="Microsoft YaHei" charset="-122"/>
                <a:cs typeface="Microsoft YaHei" charset="-122"/>
              </a:rPr>
              <a:t>充分</a:t>
            </a:r>
            <a:r>
              <a:rPr lang="zh-CN" altLang="en-US" dirty="0" smtClean="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形式</a:t>
            </a:r>
            <a:r>
              <a:rPr lang="zh-CN" altLang="zh-CN" dirty="0">
                <a:solidFill>
                  <a:schemeClr val="tx1">
                    <a:lumMod val="75000"/>
                    <a:lumOff val="25000"/>
                  </a:schemeClr>
                </a:solidFill>
                <a:latin typeface="Microsoft YaHei" charset="-122"/>
                <a:ea typeface="Microsoft YaHei" charset="-122"/>
                <a:cs typeface="Microsoft YaHei" charset="-122"/>
              </a:rPr>
              <a:t>最为简单的统计句法分析</a:t>
            </a:r>
            <a:r>
              <a:rPr lang="zh-CN" altLang="zh-CN" dirty="0" smtClean="0">
                <a:solidFill>
                  <a:schemeClr val="tx1">
                    <a:lumMod val="75000"/>
                    <a:lumOff val="25000"/>
                  </a:schemeClr>
                </a:solidFill>
                <a:latin typeface="Microsoft YaHei" charset="-122"/>
                <a:ea typeface="Microsoft YaHei" charset="-122"/>
                <a:cs typeface="Microsoft YaHei" charset="-122"/>
              </a:rPr>
              <a:t>模型</a:t>
            </a:r>
            <a:r>
              <a:rPr lang="zh-CN" altLang="en-US" dirty="0">
                <a:solidFill>
                  <a:schemeClr val="tx1">
                    <a:lumMod val="75000"/>
                    <a:lumOff val="25000"/>
                  </a:schemeClr>
                </a:solidFill>
                <a:latin typeface="Microsoft YaHei" charset="-122"/>
                <a:ea typeface="Microsoft YaHei" charset="-122"/>
                <a:cs typeface="Microsoft YaHei" charset="-122"/>
              </a:rPr>
              <a:t>，</a:t>
            </a:r>
            <a:r>
              <a:rPr lang="zh-CN" altLang="zh-CN" dirty="0" smtClean="0">
                <a:solidFill>
                  <a:schemeClr val="tx1">
                    <a:lumMod val="75000"/>
                    <a:lumOff val="25000"/>
                  </a:schemeClr>
                </a:solidFill>
                <a:latin typeface="Microsoft YaHei" charset="-122"/>
                <a:ea typeface="Microsoft YaHei" charset="-122"/>
                <a:cs typeface="Microsoft YaHei" charset="-122"/>
              </a:rPr>
              <a:t>也</a:t>
            </a:r>
            <a:r>
              <a:rPr lang="zh-CN" altLang="zh-CN" dirty="0">
                <a:solidFill>
                  <a:schemeClr val="tx1">
                    <a:lumMod val="75000"/>
                    <a:lumOff val="25000"/>
                  </a:schemeClr>
                </a:solidFill>
                <a:latin typeface="Microsoft YaHei" charset="-122"/>
                <a:ea typeface="Microsoft YaHei" charset="-122"/>
                <a:cs typeface="Microsoft YaHei" charset="-122"/>
              </a:rPr>
              <a:t>可以认为是规则方法与统计方法的</a:t>
            </a:r>
            <a:r>
              <a:rPr lang="zh-CN" altLang="zh-CN" dirty="0" smtClean="0">
                <a:solidFill>
                  <a:schemeClr val="tx1">
                    <a:lumMod val="75000"/>
                    <a:lumOff val="25000"/>
                  </a:schemeClr>
                </a:solidFill>
                <a:latin typeface="Microsoft YaHei" charset="-122"/>
                <a:ea typeface="Microsoft YaHei" charset="-122"/>
                <a:cs typeface="Microsoft YaHei" charset="-122"/>
              </a:rPr>
              <a:t>结合</a:t>
            </a:r>
            <a:r>
              <a:rPr lang="zh-CN" altLang="en-US" dirty="0" smtClean="0">
                <a:solidFill>
                  <a:schemeClr val="tx1">
                    <a:lumMod val="75000"/>
                    <a:lumOff val="25000"/>
                  </a:schemeClr>
                </a:solidFill>
                <a:latin typeface="Microsoft YaHei" charset="-122"/>
                <a:ea typeface="Microsoft YaHei" charset="-122"/>
                <a:cs typeface="Microsoft YaHei" charset="-122"/>
              </a:rPr>
              <a:t>。</a:t>
            </a:r>
            <a:endParaRPr lang="zh-CN" altLang="zh-CN" sz="1100" dirty="0">
              <a:solidFill>
                <a:schemeClr val="tx1">
                  <a:lumMod val="75000"/>
                  <a:lumOff val="25000"/>
                </a:schemeClr>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0573375"/>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360" y="2581504"/>
            <a:ext cx="1182029" cy="169499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237784" y="2670712"/>
            <a:ext cx="2441694" cy="769441"/>
          </a:xfrm>
          <a:prstGeom prst="rect">
            <a:avLst/>
          </a:prstGeom>
          <a:noFill/>
        </p:spPr>
        <p:txBody>
          <a:bodyPr wrap="none" rtlCol="0">
            <a:spAutoFit/>
          </a:bodyPr>
          <a:lstStyle/>
          <a:p>
            <a:r>
              <a:rPr kumimoji="1" lang="zh-CN" altLang="en-US" sz="4400" dirty="0" smtClean="0">
                <a:solidFill>
                  <a:srgbClr val="0000C8"/>
                </a:solidFill>
                <a:latin typeface="Microsoft YaHei" charset="-122"/>
                <a:ea typeface="Microsoft YaHei" charset="-122"/>
                <a:cs typeface="Microsoft YaHei" charset="-122"/>
              </a:rPr>
              <a:t>情感分析</a:t>
            </a:r>
            <a:endParaRPr kumimoji="1" lang="zh-CN" altLang="en-US" sz="4400" dirty="0">
              <a:solidFill>
                <a:srgbClr val="0000C8"/>
              </a:solidFill>
              <a:latin typeface="Microsoft YaHei" charset="-122"/>
              <a:ea typeface="Microsoft YaHei" charset="-122"/>
              <a:cs typeface="Microsoft YaHei" charset="-122"/>
            </a:endParaRPr>
          </a:p>
        </p:txBody>
      </p:sp>
      <p:cxnSp>
        <p:nvCxnSpPr>
          <p:cNvPr id="6" name="直线连接符 5"/>
          <p:cNvCxnSpPr/>
          <p:nvPr/>
        </p:nvCxnSpPr>
        <p:spPr>
          <a:xfrm>
            <a:off x="1260089" y="3518208"/>
            <a:ext cx="4835911" cy="0"/>
          </a:xfrm>
          <a:prstGeom prst="line">
            <a:avLst/>
          </a:prstGeom>
          <a:ln w="38100">
            <a:solidFill>
              <a:srgbClr val="0000C8"/>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60089" y="3691053"/>
            <a:ext cx="2228495" cy="369332"/>
          </a:xfrm>
          <a:prstGeom prst="rect">
            <a:avLst/>
          </a:prstGeom>
          <a:noFill/>
        </p:spPr>
        <p:txBody>
          <a:bodyPr wrap="none" rtlCol="0">
            <a:spAutoFit/>
          </a:bodyPr>
          <a:lstStyle/>
          <a:p>
            <a:r>
              <a:rPr kumimoji="1" lang="en-US" altLang="zh-CN" dirty="0">
                <a:solidFill>
                  <a:srgbClr val="0000C8"/>
                </a:solidFill>
                <a:latin typeface="Microsoft YaHei" charset="-122"/>
                <a:ea typeface="Microsoft YaHei" charset="-122"/>
                <a:cs typeface="Microsoft YaHei" charset="-122"/>
              </a:rPr>
              <a:t>Emotional analysis</a:t>
            </a:r>
            <a:endParaRPr kumimoji="1" lang="zh-CN" altLang="en-US" dirty="0">
              <a:solidFill>
                <a:srgbClr val="0000C8"/>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6435104"/>
      </p:ext>
    </p:extLst>
  </p:cSld>
  <p:clrMapOvr>
    <a:masterClrMapping/>
  </p:clrMapOvr>
  <p:transition spd="med">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情感分析</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209" y="328961"/>
            <a:ext cx="8644217" cy="5769116"/>
          </a:xfrm>
          <a:prstGeom prst="rect">
            <a:avLst/>
          </a:prstGeom>
        </p:spPr>
      </p:pic>
      <p:sp>
        <p:nvSpPr>
          <p:cNvPr id="2" name="矩形 1"/>
          <p:cNvSpPr/>
          <p:nvPr/>
        </p:nvSpPr>
        <p:spPr>
          <a:xfrm>
            <a:off x="755631" y="2267106"/>
            <a:ext cx="3557194" cy="1892826"/>
          </a:xfrm>
          <a:prstGeom prst="rect">
            <a:avLst/>
          </a:prstGeom>
        </p:spPr>
        <p:txBody>
          <a:bodyPr wrap="square">
            <a:spAutoFit/>
          </a:bodyPr>
          <a:lstStyle/>
          <a:p>
            <a:pPr algn="just">
              <a:lnSpc>
                <a:spcPct val="150000"/>
              </a:lnSpc>
              <a:spcAft>
                <a:spcPts val="0"/>
              </a:spcAft>
            </a:pPr>
            <a:r>
              <a:rPr lang="zh-CN" altLang="zh-CN" kern="100" dirty="0" smtClean="0">
                <a:solidFill>
                  <a:schemeClr val="tx1">
                    <a:lumMod val="75000"/>
                    <a:lumOff val="25000"/>
                  </a:schemeClr>
                </a:solidFill>
                <a:latin typeface="Microsoft YaHei" charset="-122"/>
                <a:ea typeface="Microsoft YaHei" charset="-122"/>
                <a:cs typeface="Microsoft YaHei" charset="-122"/>
              </a:rPr>
              <a:t>文本</a:t>
            </a:r>
            <a:r>
              <a:rPr lang="zh-CN" altLang="en-US" sz="2400" b="1" kern="100" dirty="0" smtClean="0">
                <a:solidFill>
                  <a:srgbClr val="0000C9"/>
                </a:solidFill>
                <a:latin typeface="Microsoft YaHei" charset="-122"/>
                <a:ea typeface="Microsoft YaHei" charset="-122"/>
                <a:cs typeface="Microsoft YaHei" charset="-122"/>
              </a:rPr>
              <a:t>情感</a:t>
            </a:r>
            <a:r>
              <a:rPr lang="zh-CN" altLang="zh-CN" sz="2400" b="1" kern="100" dirty="0" smtClean="0">
                <a:solidFill>
                  <a:srgbClr val="0000C9"/>
                </a:solidFill>
                <a:latin typeface="Microsoft YaHei" charset="-122"/>
                <a:ea typeface="Microsoft YaHei" charset="-122"/>
                <a:cs typeface="Microsoft YaHei" charset="-122"/>
              </a:rPr>
              <a:t>分析</a:t>
            </a:r>
            <a:r>
              <a:rPr lang="zh-CN" altLang="zh-CN" kern="100" dirty="0" smtClean="0">
                <a:solidFill>
                  <a:schemeClr val="tx1">
                    <a:lumMod val="75000"/>
                    <a:lumOff val="25000"/>
                  </a:schemeClr>
                </a:solidFill>
                <a:latin typeface="Microsoft YaHei" charset="-122"/>
                <a:ea typeface="Microsoft YaHei" charset="-122"/>
                <a:cs typeface="Microsoft YaHei" charset="-122"/>
              </a:rPr>
              <a:t>（意见</a:t>
            </a:r>
            <a:r>
              <a:rPr lang="zh-CN" altLang="zh-CN" kern="100" dirty="0">
                <a:solidFill>
                  <a:schemeClr val="tx1">
                    <a:lumMod val="75000"/>
                    <a:lumOff val="25000"/>
                  </a:schemeClr>
                </a:solidFill>
                <a:latin typeface="Microsoft YaHei" charset="-122"/>
                <a:ea typeface="Microsoft YaHei" charset="-122"/>
                <a:cs typeface="Microsoft YaHei" charset="-122"/>
              </a:rPr>
              <a:t>挖掘）是指用自然语言处理、文本挖掘以及计算机语言学等方法来识别和提取原素材中的主观信息。</a:t>
            </a:r>
            <a:endParaRPr lang="zh-CN" altLang="zh-CN" kern="100" dirty="0">
              <a:solidFill>
                <a:schemeClr val="tx1">
                  <a:lumMod val="75000"/>
                  <a:lumOff val="25000"/>
                </a:schemeClr>
              </a:solidFill>
              <a:effectLst/>
              <a:latin typeface="Microsoft YaHei" charset="-122"/>
              <a:ea typeface="Microsoft YaHei" charset="-122"/>
              <a:cs typeface="Microsoft YaHei" charset="-122"/>
            </a:endParaRPr>
          </a:p>
        </p:txBody>
      </p:sp>
      <p:sp>
        <p:nvSpPr>
          <p:cNvPr id="3" name="矩形 2"/>
          <p:cNvSpPr/>
          <p:nvPr/>
        </p:nvSpPr>
        <p:spPr>
          <a:xfrm>
            <a:off x="658813" y="2345167"/>
            <a:ext cx="73025" cy="1796527"/>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15412652"/>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情感分析</a:t>
            </a:r>
            <a:endParaRPr kumimoji="1" lang="zh-CN" altLang="en-US" sz="2400" dirty="0">
              <a:latin typeface="Microsoft YaHei" charset="-122"/>
              <a:ea typeface="Microsoft YaHei" charset="-122"/>
              <a:cs typeface="Microsoft YaHei" charset="-122"/>
            </a:endParaRPr>
          </a:p>
        </p:txBody>
      </p:sp>
      <p:grpSp>
        <p:nvGrpSpPr>
          <p:cNvPr id="18" name="组 17"/>
          <p:cNvGrpSpPr/>
          <p:nvPr/>
        </p:nvGrpSpPr>
        <p:grpSpPr>
          <a:xfrm rot="13500000">
            <a:off x="4694079" y="2166316"/>
            <a:ext cx="2803842" cy="2783560"/>
            <a:chOff x="3560782" y="2029927"/>
            <a:chExt cx="2803842" cy="2783560"/>
          </a:xfrm>
        </p:grpSpPr>
        <p:grpSp>
          <p:nvGrpSpPr>
            <p:cNvPr id="16" name="组 15"/>
            <p:cNvGrpSpPr/>
            <p:nvPr/>
          </p:nvGrpSpPr>
          <p:grpSpPr>
            <a:xfrm>
              <a:off x="3560782" y="3465513"/>
              <a:ext cx="1347974" cy="1347974"/>
              <a:chOff x="3560782" y="3465513"/>
              <a:chExt cx="1347974" cy="1347974"/>
            </a:xfrm>
          </p:grpSpPr>
          <p:sp>
            <p:nvSpPr>
              <p:cNvPr id="7" name="矩形 6"/>
              <p:cNvSpPr/>
              <p:nvPr/>
            </p:nvSpPr>
            <p:spPr>
              <a:xfrm>
                <a:off x="3560782" y="3465513"/>
                <a:ext cx="1347974" cy="134797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rot="18900000">
                <a:off x="3730770" y="3635500"/>
                <a:ext cx="1007999" cy="1007999"/>
              </a:xfrm>
              <a:prstGeom prst="rect">
                <a:avLst/>
              </a:prstGeom>
            </p:spPr>
          </p:pic>
        </p:grpSp>
        <p:grpSp>
          <p:nvGrpSpPr>
            <p:cNvPr id="15" name="组 14"/>
            <p:cNvGrpSpPr/>
            <p:nvPr/>
          </p:nvGrpSpPr>
          <p:grpSpPr>
            <a:xfrm>
              <a:off x="5016650" y="2029927"/>
              <a:ext cx="1347974" cy="1347974"/>
              <a:chOff x="5016650" y="2029927"/>
              <a:chExt cx="1347974" cy="1347974"/>
            </a:xfrm>
          </p:grpSpPr>
          <p:sp>
            <p:nvSpPr>
              <p:cNvPr id="6" name="矩形 5"/>
              <p:cNvSpPr/>
              <p:nvPr/>
            </p:nvSpPr>
            <p:spPr>
              <a:xfrm>
                <a:off x="5016650" y="2029927"/>
                <a:ext cx="1347974" cy="13479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8900000">
                <a:off x="5186638" y="2199914"/>
                <a:ext cx="1007999" cy="1007999"/>
              </a:xfrm>
              <a:prstGeom prst="rect">
                <a:avLst/>
              </a:prstGeom>
            </p:spPr>
          </p:pic>
        </p:grpSp>
        <p:grpSp>
          <p:nvGrpSpPr>
            <p:cNvPr id="17" name="组 16"/>
            <p:cNvGrpSpPr/>
            <p:nvPr/>
          </p:nvGrpSpPr>
          <p:grpSpPr>
            <a:xfrm>
              <a:off x="5016650" y="3465513"/>
              <a:ext cx="1347974" cy="1347974"/>
              <a:chOff x="5016650" y="3465513"/>
              <a:chExt cx="1347974" cy="1347974"/>
            </a:xfrm>
          </p:grpSpPr>
          <p:sp>
            <p:nvSpPr>
              <p:cNvPr id="5" name="矩形 4"/>
              <p:cNvSpPr/>
              <p:nvPr/>
            </p:nvSpPr>
            <p:spPr>
              <a:xfrm>
                <a:off x="5016650" y="3465513"/>
                <a:ext cx="1347974" cy="1347974"/>
              </a:xfrm>
              <a:prstGeom prst="rect">
                <a:avLst/>
              </a:prstGeom>
              <a:solidFill>
                <a:srgbClr val="00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0" name="图片 9"/>
              <p:cNvPicPr>
                <a:picLocks/>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8900000">
                <a:off x="5186638" y="3635500"/>
                <a:ext cx="1007999" cy="1007999"/>
              </a:xfrm>
              <a:prstGeom prst="rect">
                <a:avLst/>
              </a:prstGeom>
            </p:spPr>
          </p:pic>
        </p:grpSp>
        <p:grpSp>
          <p:nvGrpSpPr>
            <p:cNvPr id="14" name="组 13"/>
            <p:cNvGrpSpPr/>
            <p:nvPr/>
          </p:nvGrpSpPr>
          <p:grpSpPr>
            <a:xfrm>
              <a:off x="3560782" y="2029927"/>
              <a:ext cx="1347974" cy="1347974"/>
              <a:chOff x="3560782" y="2029927"/>
              <a:chExt cx="1347974" cy="1347974"/>
            </a:xfrm>
          </p:grpSpPr>
          <p:sp>
            <p:nvSpPr>
              <p:cNvPr id="2" name="矩形 1"/>
              <p:cNvSpPr/>
              <p:nvPr/>
            </p:nvSpPr>
            <p:spPr>
              <a:xfrm>
                <a:off x="3560782" y="2029927"/>
                <a:ext cx="1347974" cy="1347974"/>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3" name="图片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rot="18900000">
                <a:off x="3730770" y="2199915"/>
                <a:ext cx="1007999" cy="1007999"/>
              </a:xfrm>
              <a:prstGeom prst="rect">
                <a:avLst/>
              </a:prstGeom>
            </p:spPr>
          </p:pic>
        </p:grpSp>
      </p:grpSp>
      <p:cxnSp>
        <p:nvCxnSpPr>
          <p:cNvPr id="20" name="肘形连接符 19"/>
          <p:cNvCxnSpPr/>
          <p:nvPr/>
        </p:nvCxnSpPr>
        <p:spPr>
          <a:xfrm flipV="1">
            <a:off x="6103171" y="710009"/>
            <a:ext cx="1265817" cy="872643"/>
          </a:xfrm>
          <a:prstGeom prst="bentConnector3">
            <a:avLst>
              <a:gd name="adj1" fmla="val -991"/>
            </a:avLst>
          </a:prstGeom>
          <a:ln w="12700">
            <a:solidFill>
              <a:srgbClr val="0000C9"/>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368988" y="514709"/>
            <a:ext cx="2723823" cy="1082284"/>
          </a:xfrm>
          <a:prstGeom prst="rect">
            <a:avLst/>
          </a:prstGeom>
          <a:noFill/>
        </p:spPr>
        <p:txBody>
          <a:bodyPr wrap="none" rtlCol="0">
            <a:spAutoFit/>
          </a:bodyPr>
          <a:lstStyle/>
          <a:p>
            <a:pPr algn="just">
              <a:lnSpc>
                <a:spcPct val="120000"/>
              </a:lnSpc>
            </a:pPr>
            <a:r>
              <a:rPr kumimoji="1" lang="zh-CN" altLang="en-US" sz="2000" b="1" dirty="0" smtClean="0">
                <a:solidFill>
                  <a:srgbClr val="0000C9"/>
                </a:solidFill>
                <a:latin typeface="SimHei" charset="-122"/>
                <a:ea typeface="SimHei" charset="-122"/>
                <a:cs typeface="SimHei" charset="-122"/>
              </a:rPr>
              <a:t>情感分类</a:t>
            </a:r>
            <a:endParaRPr kumimoji="1" lang="en-US" altLang="zh-CN" sz="2000" b="1" dirty="0" smtClean="0">
              <a:solidFill>
                <a:srgbClr val="0000C9"/>
              </a:solidFill>
              <a:latin typeface="SimHei" charset="-122"/>
              <a:ea typeface="SimHei" charset="-122"/>
              <a:cs typeface="SimHei" charset="-122"/>
            </a:endParaRPr>
          </a:p>
          <a:p>
            <a:pPr algn="just">
              <a:lnSpc>
                <a:spcPct val="120000"/>
              </a:lnSpc>
            </a:pPr>
            <a:r>
              <a:rPr lang="zh-CN" altLang="zh-CN" dirty="0" smtClean="0">
                <a:solidFill>
                  <a:schemeClr val="tx1">
                    <a:lumMod val="75000"/>
                    <a:lumOff val="25000"/>
                  </a:schemeClr>
                </a:solidFill>
                <a:latin typeface="SimHei" charset="-122"/>
                <a:ea typeface="SimHei" charset="-122"/>
                <a:cs typeface="SimHei" charset="-122"/>
              </a:rPr>
              <a:t>积极</a:t>
            </a:r>
            <a:r>
              <a:rPr lang="en-US" altLang="zh-CN" dirty="0">
                <a:solidFill>
                  <a:schemeClr val="tx1">
                    <a:lumMod val="75000"/>
                    <a:lumOff val="25000"/>
                  </a:schemeClr>
                </a:solidFill>
                <a:latin typeface="SimHei" charset="-122"/>
                <a:ea typeface="SimHei" charset="-122"/>
                <a:cs typeface="SimHei" charset="-122"/>
              </a:rPr>
              <a:t>/</a:t>
            </a:r>
            <a:r>
              <a:rPr lang="zh-CN" altLang="zh-CN" dirty="0" smtClean="0">
                <a:solidFill>
                  <a:schemeClr val="tx1">
                    <a:lumMod val="75000"/>
                    <a:lumOff val="25000"/>
                  </a:schemeClr>
                </a:solidFill>
                <a:latin typeface="SimHei" charset="-122"/>
                <a:ea typeface="SimHei" charset="-122"/>
                <a:cs typeface="SimHei" charset="-122"/>
              </a:rPr>
              <a:t>消极</a:t>
            </a:r>
            <a:r>
              <a:rPr lang="en-US" altLang="zh-CN" dirty="0" smtClean="0">
                <a:solidFill>
                  <a:schemeClr val="tx1">
                    <a:lumMod val="75000"/>
                    <a:lumOff val="25000"/>
                  </a:schemeClr>
                </a:solidFill>
                <a:latin typeface="SimHei" charset="-122"/>
                <a:ea typeface="SimHei" charset="-122"/>
                <a:cs typeface="SimHei" charset="-122"/>
              </a:rPr>
              <a:t>/</a:t>
            </a:r>
            <a:r>
              <a:rPr lang="zh-CN" altLang="zh-CN" dirty="0" smtClean="0">
                <a:solidFill>
                  <a:schemeClr val="tx1">
                    <a:lumMod val="75000"/>
                    <a:lumOff val="25000"/>
                  </a:schemeClr>
                </a:solidFill>
                <a:latin typeface="SimHei" charset="-122"/>
                <a:ea typeface="SimHei" charset="-122"/>
                <a:cs typeface="SimHei" charset="-122"/>
              </a:rPr>
              <a:t>中性</a:t>
            </a:r>
            <a:endParaRPr lang="zh-CN" altLang="zh-CN" dirty="0">
              <a:solidFill>
                <a:schemeClr val="tx1">
                  <a:lumMod val="75000"/>
                  <a:lumOff val="25000"/>
                </a:schemeClr>
              </a:solidFill>
              <a:latin typeface="SimHei" charset="-122"/>
              <a:ea typeface="SimHei" charset="-122"/>
              <a:cs typeface="SimHei" charset="-122"/>
            </a:endParaRPr>
          </a:p>
          <a:p>
            <a:pPr algn="just">
              <a:lnSpc>
                <a:spcPct val="120000"/>
              </a:lnSpc>
            </a:pPr>
            <a:r>
              <a:rPr lang="zh-CN" altLang="zh-CN" dirty="0" smtClean="0">
                <a:solidFill>
                  <a:schemeClr val="tx1">
                    <a:lumMod val="75000"/>
                    <a:lumOff val="25000"/>
                  </a:schemeClr>
                </a:solidFill>
                <a:latin typeface="SimHei" charset="-122"/>
                <a:ea typeface="SimHei" charset="-122"/>
                <a:cs typeface="SimHei" charset="-122"/>
              </a:rPr>
              <a:t>生气</a:t>
            </a:r>
            <a:r>
              <a:rPr lang="zh-CN" altLang="zh-CN" dirty="0">
                <a:solidFill>
                  <a:schemeClr val="tx1">
                    <a:lumMod val="75000"/>
                    <a:lumOff val="25000"/>
                  </a:schemeClr>
                </a:solidFill>
                <a:latin typeface="SimHei" charset="-122"/>
                <a:ea typeface="SimHei" charset="-122"/>
                <a:cs typeface="SimHei" charset="-122"/>
              </a:rPr>
              <a:t>、悲伤、快乐、</a:t>
            </a:r>
            <a:r>
              <a:rPr lang="zh-CN" altLang="zh-CN" dirty="0" smtClean="0">
                <a:solidFill>
                  <a:schemeClr val="tx1">
                    <a:lumMod val="75000"/>
                    <a:lumOff val="25000"/>
                  </a:schemeClr>
                </a:solidFill>
                <a:latin typeface="SimHei" charset="-122"/>
                <a:ea typeface="SimHei" charset="-122"/>
                <a:cs typeface="SimHei" charset="-122"/>
              </a:rPr>
              <a:t>惊讶</a:t>
            </a:r>
            <a:endParaRPr lang="zh-CN" altLang="zh-CN" dirty="0">
              <a:solidFill>
                <a:schemeClr val="tx1">
                  <a:lumMod val="75000"/>
                  <a:lumOff val="25000"/>
                </a:schemeClr>
              </a:solidFill>
              <a:latin typeface="SimHei" charset="-122"/>
              <a:ea typeface="SimHei" charset="-122"/>
              <a:cs typeface="SimHei" charset="-122"/>
            </a:endParaRPr>
          </a:p>
        </p:txBody>
      </p:sp>
      <p:cxnSp>
        <p:nvCxnSpPr>
          <p:cNvPr id="28" name="肘形连接符 27"/>
          <p:cNvCxnSpPr/>
          <p:nvPr/>
        </p:nvCxnSpPr>
        <p:spPr>
          <a:xfrm>
            <a:off x="8057103" y="3550925"/>
            <a:ext cx="1207547" cy="650943"/>
          </a:xfrm>
          <a:prstGeom prst="bentConnector3">
            <a:avLst>
              <a:gd name="adj1" fmla="val 99889"/>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569885" y="4201868"/>
            <a:ext cx="2865494" cy="1126462"/>
          </a:xfrm>
          <a:prstGeom prst="rect">
            <a:avLst/>
          </a:prstGeom>
          <a:noFill/>
        </p:spPr>
        <p:txBody>
          <a:bodyPr wrap="square" rtlCol="0">
            <a:spAutoFit/>
          </a:bodyPr>
          <a:lstStyle/>
          <a:p>
            <a:pPr algn="just">
              <a:lnSpc>
                <a:spcPct val="120000"/>
              </a:lnSpc>
            </a:pPr>
            <a:r>
              <a:rPr kumimoji="1" lang="zh-CN" altLang="en-US" sz="2000" b="1" dirty="0" smtClean="0">
                <a:solidFill>
                  <a:srgbClr val="C00000"/>
                </a:solidFill>
                <a:latin typeface="SimHei" charset="-122"/>
                <a:ea typeface="SimHei" charset="-122"/>
                <a:cs typeface="SimHei" charset="-122"/>
              </a:rPr>
              <a:t>情感挖掘</a:t>
            </a:r>
            <a:endParaRPr kumimoji="1" lang="en-US" altLang="zh-CN" sz="2000" b="1" dirty="0" smtClean="0">
              <a:solidFill>
                <a:srgbClr val="C00000"/>
              </a:solidFill>
              <a:latin typeface="SimHei" charset="-122"/>
              <a:ea typeface="SimHei" charset="-122"/>
              <a:cs typeface="SimHei" charset="-122"/>
            </a:endParaRPr>
          </a:p>
          <a:p>
            <a:pPr algn="just">
              <a:lnSpc>
                <a:spcPct val="120000"/>
              </a:lnSpc>
            </a:pPr>
            <a:r>
              <a:rPr lang="zh-CN" altLang="zh-CN" dirty="0">
                <a:solidFill>
                  <a:schemeClr val="tx1">
                    <a:lumMod val="75000"/>
                    <a:lumOff val="25000"/>
                  </a:schemeClr>
                </a:solidFill>
                <a:latin typeface="SimHei" charset="-122"/>
                <a:ea typeface="SimHei" charset="-122"/>
                <a:cs typeface="SimHei" charset="-122"/>
              </a:rPr>
              <a:t>提取情感词所描述的对象及其属性</a:t>
            </a:r>
          </a:p>
        </p:txBody>
      </p:sp>
      <p:cxnSp>
        <p:nvCxnSpPr>
          <p:cNvPr id="34" name="肘形连接符 33"/>
          <p:cNvCxnSpPr/>
          <p:nvPr/>
        </p:nvCxnSpPr>
        <p:spPr>
          <a:xfrm rot="10800000">
            <a:off x="3647216" y="4642330"/>
            <a:ext cx="2011565" cy="442053"/>
          </a:xfrm>
          <a:prstGeom prst="bentConnector3">
            <a:avLst>
              <a:gd name="adj1" fmla="val 50000"/>
            </a:avLst>
          </a:prstGeom>
          <a:ln w="12700">
            <a:solidFill>
              <a:srgbClr val="00B9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386051" y="4439539"/>
            <a:ext cx="2262158" cy="1458861"/>
          </a:xfrm>
          <a:prstGeom prst="rect">
            <a:avLst/>
          </a:prstGeom>
          <a:noFill/>
        </p:spPr>
        <p:txBody>
          <a:bodyPr wrap="none" rtlCol="0">
            <a:spAutoFit/>
          </a:bodyPr>
          <a:lstStyle/>
          <a:p>
            <a:pPr algn="r">
              <a:lnSpc>
                <a:spcPct val="120000"/>
              </a:lnSpc>
            </a:pPr>
            <a:r>
              <a:rPr kumimoji="1" lang="zh-CN" altLang="en-US" sz="2000" b="1" dirty="0" smtClean="0">
                <a:solidFill>
                  <a:srgbClr val="00B900"/>
                </a:solidFill>
                <a:latin typeface="SimHei" charset="-122"/>
                <a:ea typeface="SimHei" charset="-122"/>
                <a:cs typeface="SimHei" charset="-122"/>
              </a:rPr>
              <a:t>分析方法</a:t>
            </a:r>
            <a:endParaRPr kumimoji="1" lang="en-US" altLang="zh-CN" sz="2000" b="1" dirty="0" smtClean="0">
              <a:solidFill>
                <a:srgbClr val="00B900"/>
              </a:solidFill>
              <a:latin typeface="SimHei" charset="-122"/>
              <a:ea typeface="SimHei" charset="-122"/>
              <a:cs typeface="SimHei" charset="-122"/>
            </a:endParaRPr>
          </a:p>
          <a:p>
            <a:pPr algn="r">
              <a:lnSpc>
                <a:spcPct val="120000"/>
              </a:lnSpc>
            </a:pPr>
            <a:r>
              <a:rPr kumimoji="1" lang="zh-CN" altLang="en-US" dirty="0" smtClean="0">
                <a:solidFill>
                  <a:schemeClr val="tx1">
                    <a:lumMod val="75000"/>
                    <a:lumOff val="25000"/>
                  </a:schemeClr>
                </a:solidFill>
                <a:latin typeface="SimHei" charset="-122"/>
                <a:ea typeface="SimHei" charset="-122"/>
                <a:cs typeface="SimHei" charset="-122"/>
              </a:rPr>
              <a:t>基于规则</a:t>
            </a:r>
            <a:r>
              <a:rPr kumimoji="1" lang="zh-CN" altLang="en-US" dirty="0">
                <a:solidFill>
                  <a:schemeClr val="tx1">
                    <a:lumMod val="75000"/>
                    <a:lumOff val="25000"/>
                  </a:schemeClr>
                </a:solidFill>
                <a:latin typeface="SimHei" charset="-122"/>
                <a:ea typeface="SimHei" charset="-122"/>
                <a:cs typeface="SimHei" charset="-122"/>
              </a:rPr>
              <a:t>、</a:t>
            </a:r>
            <a:r>
              <a:rPr kumimoji="1" lang="zh-CN" altLang="en-US" dirty="0" smtClean="0">
                <a:solidFill>
                  <a:schemeClr val="tx1">
                    <a:lumMod val="75000"/>
                    <a:lumOff val="25000"/>
                  </a:schemeClr>
                </a:solidFill>
                <a:latin typeface="SimHei" charset="-122"/>
                <a:ea typeface="SimHei" charset="-122"/>
                <a:cs typeface="SimHei" charset="-122"/>
              </a:rPr>
              <a:t>基于统计</a:t>
            </a:r>
            <a:endParaRPr kumimoji="1" lang="en-US" altLang="zh-CN" dirty="0" smtClean="0">
              <a:solidFill>
                <a:schemeClr val="tx1">
                  <a:lumMod val="75000"/>
                  <a:lumOff val="25000"/>
                </a:schemeClr>
              </a:solidFill>
              <a:latin typeface="SimHei" charset="-122"/>
              <a:ea typeface="SimHei" charset="-122"/>
              <a:cs typeface="SimHei" charset="-122"/>
            </a:endParaRPr>
          </a:p>
          <a:p>
            <a:pPr algn="r">
              <a:lnSpc>
                <a:spcPct val="120000"/>
              </a:lnSpc>
            </a:pPr>
            <a:r>
              <a:rPr kumimoji="1" lang="zh-CN" altLang="en-US" dirty="0" smtClean="0">
                <a:solidFill>
                  <a:schemeClr val="tx1">
                    <a:lumMod val="75000"/>
                    <a:lumOff val="25000"/>
                  </a:schemeClr>
                </a:solidFill>
                <a:latin typeface="SimHei" charset="-122"/>
                <a:ea typeface="SimHei" charset="-122"/>
                <a:cs typeface="SimHei" charset="-122"/>
              </a:rPr>
              <a:t>机器学习方法</a:t>
            </a:r>
            <a:endParaRPr kumimoji="1" lang="en-US" altLang="zh-CN" dirty="0" smtClean="0">
              <a:solidFill>
                <a:schemeClr val="tx1">
                  <a:lumMod val="75000"/>
                  <a:lumOff val="25000"/>
                </a:schemeClr>
              </a:solidFill>
              <a:latin typeface="SimHei" charset="-122"/>
              <a:ea typeface="SimHei" charset="-122"/>
              <a:cs typeface="SimHei" charset="-122"/>
            </a:endParaRPr>
          </a:p>
          <a:p>
            <a:pPr algn="r">
              <a:lnSpc>
                <a:spcPct val="120000"/>
              </a:lnSpc>
            </a:pPr>
            <a:r>
              <a:rPr kumimoji="1" lang="zh-CN" altLang="en-US" dirty="0" smtClean="0">
                <a:solidFill>
                  <a:schemeClr val="tx1">
                    <a:lumMod val="75000"/>
                    <a:lumOff val="25000"/>
                  </a:schemeClr>
                </a:solidFill>
                <a:latin typeface="SimHei" charset="-122"/>
                <a:ea typeface="SimHei" charset="-122"/>
                <a:cs typeface="SimHei" charset="-122"/>
              </a:rPr>
              <a:t>深度学习模型</a:t>
            </a:r>
            <a:endParaRPr kumimoji="1" lang="zh-CN" altLang="en-US" dirty="0">
              <a:solidFill>
                <a:schemeClr val="tx1">
                  <a:lumMod val="75000"/>
                  <a:lumOff val="25000"/>
                </a:schemeClr>
              </a:solidFill>
              <a:latin typeface="SimHei" charset="-122"/>
              <a:ea typeface="SimHei" charset="-122"/>
              <a:cs typeface="SimHei" charset="-122"/>
            </a:endParaRPr>
          </a:p>
        </p:txBody>
      </p:sp>
      <p:cxnSp>
        <p:nvCxnSpPr>
          <p:cNvPr id="41" name="肘形连接符 40"/>
          <p:cNvCxnSpPr/>
          <p:nvPr/>
        </p:nvCxnSpPr>
        <p:spPr>
          <a:xfrm rot="10800000">
            <a:off x="3311746" y="2532199"/>
            <a:ext cx="1257975" cy="583907"/>
          </a:xfrm>
          <a:prstGeom prst="bentConnector3">
            <a:avLst>
              <a:gd name="adj1" fmla="val -454"/>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009311" y="2320519"/>
            <a:ext cx="1338828" cy="1569660"/>
          </a:xfrm>
          <a:prstGeom prst="rect">
            <a:avLst/>
          </a:prstGeom>
          <a:noFill/>
        </p:spPr>
        <p:txBody>
          <a:bodyPr wrap="none" rtlCol="0">
            <a:spAutoFit/>
          </a:bodyPr>
          <a:lstStyle/>
          <a:p>
            <a:pPr algn="r">
              <a:lnSpc>
                <a:spcPct val="120000"/>
              </a:lnSpc>
            </a:pPr>
            <a:r>
              <a:rPr kumimoji="1" lang="zh-CN" altLang="en-US" sz="2000" b="1" dirty="0" smtClean="0">
                <a:solidFill>
                  <a:srgbClr val="FFC000"/>
                </a:solidFill>
                <a:latin typeface="SimHei" charset="-122"/>
                <a:ea typeface="SimHei" charset="-122"/>
                <a:cs typeface="SimHei" charset="-122"/>
              </a:rPr>
              <a:t>应用领域</a:t>
            </a:r>
            <a:endParaRPr kumimoji="1" lang="en-US" altLang="zh-CN" sz="2000" b="1" dirty="0" smtClean="0">
              <a:solidFill>
                <a:srgbClr val="FFC000"/>
              </a:solidFill>
              <a:latin typeface="SimHei" charset="-122"/>
              <a:ea typeface="SimHei" charset="-122"/>
              <a:cs typeface="SimHei" charset="-122"/>
            </a:endParaRPr>
          </a:p>
          <a:p>
            <a:pPr algn="r"/>
            <a:r>
              <a:rPr lang="zh-CN" altLang="zh-CN" dirty="0">
                <a:solidFill>
                  <a:schemeClr val="tx1">
                    <a:lumMod val="75000"/>
                    <a:lumOff val="25000"/>
                  </a:schemeClr>
                </a:solidFill>
                <a:latin typeface="SimHei" charset="-122"/>
                <a:ea typeface="SimHei" charset="-122"/>
                <a:cs typeface="SimHei" charset="-122"/>
              </a:rPr>
              <a:t>电子商务</a:t>
            </a:r>
          </a:p>
          <a:p>
            <a:pPr algn="r"/>
            <a:r>
              <a:rPr lang="zh-CN" altLang="zh-CN" dirty="0">
                <a:solidFill>
                  <a:schemeClr val="tx1">
                    <a:lumMod val="75000"/>
                    <a:lumOff val="25000"/>
                  </a:schemeClr>
                </a:solidFill>
                <a:latin typeface="SimHei" charset="-122"/>
                <a:ea typeface="SimHei" charset="-122"/>
                <a:cs typeface="SimHei" charset="-122"/>
              </a:rPr>
              <a:t>舆情分析</a:t>
            </a:r>
          </a:p>
          <a:p>
            <a:pPr algn="r"/>
            <a:r>
              <a:rPr lang="zh-CN" altLang="zh-CN" dirty="0">
                <a:solidFill>
                  <a:schemeClr val="tx1">
                    <a:lumMod val="75000"/>
                    <a:lumOff val="25000"/>
                  </a:schemeClr>
                </a:solidFill>
                <a:latin typeface="SimHei" charset="-122"/>
                <a:ea typeface="SimHei" charset="-122"/>
                <a:cs typeface="SimHei" charset="-122"/>
              </a:rPr>
              <a:t>市场呼声</a:t>
            </a:r>
          </a:p>
          <a:p>
            <a:pPr algn="r"/>
            <a:r>
              <a:rPr lang="zh-CN" altLang="zh-CN" dirty="0">
                <a:solidFill>
                  <a:schemeClr val="tx1">
                    <a:lumMod val="75000"/>
                    <a:lumOff val="25000"/>
                  </a:schemeClr>
                </a:solidFill>
                <a:latin typeface="SimHei" charset="-122"/>
                <a:ea typeface="SimHei" charset="-122"/>
                <a:cs typeface="SimHei" charset="-122"/>
              </a:rPr>
              <a:t>消费者</a:t>
            </a:r>
            <a:r>
              <a:rPr lang="zh-CN" altLang="zh-CN" dirty="0" smtClean="0">
                <a:solidFill>
                  <a:schemeClr val="tx1">
                    <a:lumMod val="75000"/>
                    <a:lumOff val="25000"/>
                  </a:schemeClr>
                </a:solidFill>
                <a:latin typeface="SimHei" charset="-122"/>
                <a:ea typeface="SimHei" charset="-122"/>
                <a:cs typeface="SimHei" charset="-122"/>
              </a:rPr>
              <a:t>呼声</a:t>
            </a:r>
            <a:endParaRPr lang="zh-CN" altLang="zh-CN" dirty="0">
              <a:solidFill>
                <a:schemeClr val="tx1">
                  <a:lumMod val="75000"/>
                  <a:lumOff val="25000"/>
                </a:schemeClr>
              </a:solidFill>
              <a:latin typeface="SimHei" charset="-122"/>
              <a:ea typeface="SimHei" charset="-122"/>
              <a:cs typeface="SimHei" charset="-122"/>
            </a:endParaRPr>
          </a:p>
        </p:txBody>
      </p:sp>
    </p:spTree>
    <p:extLst>
      <p:ext uri="{BB962C8B-B14F-4D97-AF65-F5344CB8AC3E}">
        <p14:creationId xmlns:p14="http://schemas.microsoft.com/office/powerpoint/2010/main" val="1522811646"/>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par>
                                <p:cTn id="12" presetID="8" presetClass="emph" presetSubtype="0" fill="hold" nodeType="withEffect">
                                  <p:stCondLst>
                                    <p:cond delay="0"/>
                                  </p:stCondLst>
                                  <p:childTnLst>
                                    <p:animRot by="32400000">
                                      <p:cBhvr>
                                        <p:cTn id="13" dur="1000" fill="hold"/>
                                        <p:tgtEl>
                                          <p:spTgt spid="18"/>
                                        </p:tgtEl>
                                        <p:attrNameLst>
                                          <p:attrName>r</p:attrName>
                                        </p:attrNameLst>
                                      </p:cBhvr>
                                    </p:animRo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1"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par>
                                <p:cTn id="24" presetID="22" presetClass="entr" presetSubtype="2"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up)">
                                      <p:cBhvr>
                                        <p:cTn id="30" dur="500"/>
                                        <p:tgtEl>
                                          <p:spTgt spid="2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500"/>
                                        <p:tgtEl>
                                          <p:spTgt spid="3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9" grpId="0"/>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20947" y="2576945"/>
            <a:ext cx="8350106" cy="830997"/>
          </a:xfrm>
          <a:prstGeom prst="rect">
            <a:avLst/>
          </a:prstGeom>
          <a:noFill/>
        </p:spPr>
        <p:txBody>
          <a:bodyPr wrap="none" rtlCol="0">
            <a:spAutoFit/>
          </a:bodyPr>
          <a:lstStyle/>
          <a:p>
            <a:r>
              <a:rPr kumimoji="1" lang="en-US" altLang="zh-CN" sz="4800" dirty="0" smtClean="0">
                <a:solidFill>
                  <a:srgbClr val="0000C9"/>
                </a:solidFill>
                <a:latin typeface="Microsoft YaHei" charset="-122"/>
                <a:ea typeface="Microsoft YaHei" charset="-122"/>
                <a:cs typeface="Microsoft YaHei" charset="-122"/>
              </a:rPr>
              <a:t>Thanks</a:t>
            </a:r>
            <a:r>
              <a:rPr kumimoji="1" lang="zh-CN" altLang="en-US" sz="4800" dirty="0" smtClean="0">
                <a:solidFill>
                  <a:srgbClr val="0000C9"/>
                </a:solidFill>
                <a:latin typeface="Microsoft YaHei" charset="-122"/>
                <a:ea typeface="Microsoft YaHei" charset="-122"/>
                <a:cs typeface="Microsoft YaHei" charset="-122"/>
              </a:rPr>
              <a:t> </a:t>
            </a:r>
            <a:r>
              <a:rPr kumimoji="1" lang="en-US" altLang="zh-CN" sz="4800" dirty="0" smtClean="0">
                <a:solidFill>
                  <a:srgbClr val="0000C9"/>
                </a:solidFill>
                <a:latin typeface="Microsoft YaHei" charset="-122"/>
                <a:ea typeface="Microsoft YaHei" charset="-122"/>
                <a:cs typeface="Microsoft YaHei" charset="-122"/>
              </a:rPr>
              <a:t>For</a:t>
            </a:r>
            <a:r>
              <a:rPr kumimoji="1" lang="zh-CN" altLang="en-US" sz="4800" dirty="0" smtClean="0">
                <a:solidFill>
                  <a:srgbClr val="0000C9"/>
                </a:solidFill>
                <a:latin typeface="Microsoft YaHei" charset="-122"/>
                <a:ea typeface="Microsoft YaHei" charset="-122"/>
                <a:cs typeface="Microsoft YaHei" charset="-122"/>
              </a:rPr>
              <a:t> </a:t>
            </a:r>
            <a:r>
              <a:rPr kumimoji="1" lang="en-US" altLang="zh-CN" sz="4800" dirty="0" smtClean="0">
                <a:solidFill>
                  <a:srgbClr val="0000C9"/>
                </a:solidFill>
                <a:latin typeface="Microsoft YaHei" charset="-122"/>
                <a:ea typeface="Microsoft YaHei" charset="-122"/>
                <a:cs typeface="Microsoft YaHei" charset="-122"/>
              </a:rPr>
              <a:t>Your</a:t>
            </a:r>
            <a:r>
              <a:rPr kumimoji="1" lang="zh-CN" altLang="en-US" sz="4800" dirty="0" smtClean="0">
                <a:solidFill>
                  <a:srgbClr val="0000C9"/>
                </a:solidFill>
                <a:latin typeface="Microsoft YaHei" charset="-122"/>
                <a:ea typeface="Microsoft YaHei" charset="-122"/>
                <a:cs typeface="Microsoft YaHei" charset="-122"/>
              </a:rPr>
              <a:t> </a:t>
            </a:r>
            <a:r>
              <a:rPr kumimoji="1" lang="en-US" altLang="zh-CN" sz="4800" dirty="0" smtClean="0">
                <a:solidFill>
                  <a:srgbClr val="0000C9"/>
                </a:solidFill>
                <a:latin typeface="Microsoft YaHei" charset="-122"/>
                <a:ea typeface="Microsoft YaHei" charset="-122"/>
                <a:cs typeface="Microsoft YaHei" charset="-122"/>
              </a:rPr>
              <a:t>Listening</a:t>
            </a:r>
            <a:r>
              <a:rPr kumimoji="1" lang="zh-CN" altLang="en-US" sz="4800" dirty="0" smtClean="0">
                <a:solidFill>
                  <a:srgbClr val="0000C9"/>
                </a:solidFill>
                <a:latin typeface="Microsoft YaHei" charset="-122"/>
                <a:ea typeface="Microsoft YaHei" charset="-122"/>
                <a:cs typeface="Microsoft YaHei" charset="-122"/>
              </a:rPr>
              <a:t>！</a:t>
            </a:r>
            <a:endParaRPr kumimoji="1" lang="zh-CN" altLang="en-US" sz="4800" dirty="0">
              <a:solidFill>
                <a:srgbClr val="0000C9"/>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99067338"/>
      </p:ext>
    </p:extLst>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0360" y="2581504"/>
            <a:ext cx="1182029" cy="169499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237784" y="2670712"/>
            <a:ext cx="3570208" cy="769441"/>
          </a:xfrm>
          <a:prstGeom prst="rect">
            <a:avLst/>
          </a:prstGeom>
          <a:noFill/>
        </p:spPr>
        <p:txBody>
          <a:bodyPr wrap="none" rtlCol="0">
            <a:spAutoFit/>
          </a:bodyPr>
          <a:lstStyle/>
          <a:p>
            <a:r>
              <a:rPr kumimoji="1" lang="zh-CN" altLang="en-US" sz="4400" dirty="0" smtClean="0">
                <a:solidFill>
                  <a:srgbClr val="0000C8"/>
                </a:solidFill>
                <a:latin typeface="Microsoft YaHei" charset="-122"/>
                <a:ea typeface="Microsoft YaHei" charset="-122"/>
                <a:cs typeface="Microsoft YaHei" charset="-122"/>
              </a:rPr>
              <a:t>中文分词技术</a:t>
            </a:r>
            <a:endParaRPr kumimoji="1" lang="zh-CN" altLang="en-US" sz="4400" dirty="0">
              <a:solidFill>
                <a:srgbClr val="0000C8"/>
              </a:solidFill>
              <a:latin typeface="Microsoft YaHei" charset="-122"/>
              <a:ea typeface="Microsoft YaHei" charset="-122"/>
              <a:cs typeface="Microsoft YaHei" charset="-122"/>
            </a:endParaRPr>
          </a:p>
        </p:txBody>
      </p:sp>
      <p:cxnSp>
        <p:nvCxnSpPr>
          <p:cNvPr id="8" name="直线连接符 7"/>
          <p:cNvCxnSpPr/>
          <p:nvPr/>
        </p:nvCxnSpPr>
        <p:spPr>
          <a:xfrm>
            <a:off x="1260089" y="3518208"/>
            <a:ext cx="5653667" cy="0"/>
          </a:xfrm>
          <a:prstGeom prst="line">
            <a:avLst/>
          </a:prstGeom>
          <a:ln w="38100">
            <a:solidFill>
              <a:srgbClr val="0000C8"/>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60089" y="3691053"/>
            <a:ext cx="5500160" cy="369332"/>
          </a:xfrm>
          <a:prstGeom prst="rect">
            <a:avLst/>
          </a:prstGeom>
          <a:noFill/>
        </p:spPr>
        <p:txBody>
          <a:bodyPr wrap="none" rtlCol="0">
            <a:spAutoFit/>
          </a:bodyPr>
          <a:lstStyle/>
          <a:p>
            <a:r>
              <a:rPr kumimoji="1" lang="en-US" altLang="zh-CN" dirty="0">
                <a:solidFill>
                  <a:srgbClr val="0000C8"/>
                </a:solidFill>
                <a:latin typeface="Microsoft YaHei" charset="-122"/>
                <a:ea typeface="Microsoft YaHei" charset="-122"/>
                <a:cs typeface="Microsoft YaHei" charset="-122"/>
              </a:rPr>
              <a:t>Chinses Words Divided Syncopation Technology</a:t>
            </a:r>
            <a:endParaRPr kumimoji="1" lang="zh-CN" altLang="en-US" dirty="0">
              <a:solidFill>
                <a:srgbClr val="0000C8"/>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8040057"/>
      </p:ext>
    </p:extLst>
  </p:cSld>
  <p:clrMapOvr>
    <a:masterClrMapping/>
  </p:clrMapOvr>
  <p:transition spd="med">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中文分词技术</a:t>
            </a:r>
            <a:endParaRPr kumimoji="1" lang="zh-CN" altLang="en-US" sz="2400" dirty="0">
              <a:latin typeface="Microsoft YaHei" charset="-122"/>
              <a:ea typeface="Microsoft YaHei" charset="-122"/>
              <a:cs typeface="Microsoft YaHei" charset="-122"/>
            </a:endParaRPr>
          </a:p>
        </p:txBody>
      </p:sp>
      <p:sp>
        <p:nvSpPr>
          <p:cNvPr id="2" name="文本框 1"/>
          <p:cNvSpPr txBox="1"/>
          <p:nvPr/>
        </p:nvSpPr>
        <p:spPr>
          <a:xfrm>
            <a:off x="1025912" y="1684499"/>
            <a:ext cx="3429144" cy="400110"/>
          </a:xfrm>
          <a:prstGeom prst="rect">
            <a:avLst/>
          </a:prstGeom>
          <a:noFill/>
        </p:spPr>
        <p:txBody>
          <a:bodyPr wrap="none" rtlCol="0">
            <a:spAutoFit/>
          </a:bodyPr>
          <a:lstStyle/>
          <a:p>
            <a:r>
              <a:rPr kumimoji="1" lang="zh-CN" altLang="en-US" sz="2000" spc="300" dirty="0" smtClean="0">
                <a:solidFill>
                  <a:schemeClr val="tx1">
                    <a:lumMod val="75000"/>
                    <a:lumOff val="25000"/>
                  </a:schemeClr>
                </a:solidFill>
                <a:latin typeface="Microsoft YaHei" charset="-122"/>
                <a:ea typeface="Microsoft YaHei" charset="-122"/>
                <a:cs typeface="Microsoft YaHei" charset="-122"/>
              </a:rPr>
              <a:t>他来到了昆山农商银行。</a:t>
            </a:r>
            <a:endParaRPr kumimoji="1" lang="zh-CN" altLang="en-US" sz="2000" spc="300" dirty="0">
              <a:solidFill>
                <a:schemeClr val="tx1">
                  <a:lumMod val="75000"/>
                  <a:lumOff val="25000"/>
                </a:schemeClr>
              </a:solidFill>
              <a:latin typeface="Microsoft YaHei" charset="-122"/>
              <a:ea typeface="Microsoft YaHei" charset="-122"/>
              <a:cs typeface="Microsoft YaHei" charset="-122"/>
            </a:endParaRPr>
          </a:p>
        </p:txBody>
      </p:sp>
      <p:sp>
        <p:nvSpPr>
          <p:cNvPr id="3" name="椭圆 2"/>
          <p:cNvSpPr/>
          <p:nvPr/>
        </p:nvSpPr>
        <p:spPr>
          <a:xfrm>
            <a:off x="658813" y="1773042"/>
            <a:ext cx="223025" cy="223025"/>
          </a:xfrm>
          <a:prstGeom prst="ellipse">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025912" y="2352908"/>
            <a:ext cx="4339650" cy="400110"/>
          </a:xfrm>
          <a:prstGeom prst="rect">
            <a:avLst/>
          </a:prstGeom>
          <a:noFill/>
        </p:spPr>
        <p:txBody>
          <a:bodyPr wrap="none" rtlCol="0">
            <a:spAutoFit/>
          </a:bodyPr>
          <a:lstStyle>
            <a:defPPr>
              <a:defRPr lang="zh-CN"/>
            </a:defPPr>
            <a:lvl1pPr>
              <a:defRPr kumimoji="1" sz="2000" spc="300">
                <a:solidFill>
                  <a:schemeClr val="tx1">
                    <a:lumMod val="75000"/>
                    <a:lumOff val="25000"/>
                  </a:schemeClr>
                </a:solidFill>
                <a:latin typeface="Microsoft YaHei" charset="-122"/>
                <a:ea typeface="Microsoft YaHei" charset="-122"/>
                <a:cs typeface="Microsoft YaHei" charset="-122"/>
              </a:defRPr>
            </a:lvl1pPr>
          </a:lstStyle>
          <a:p>
            <a:r>
              <a:rPr lang="zh-CN" altLang="en-US" dirty="0"/>
              <a:t>他 </a:t>
            </a:r>
            <a:r>
              <a:rPr lang="en-US" altLang="zh-CN" dirty="0"/>
              <a:t>/</a:t>
            </a:r>
            <a:r>
              <a:rPr lang="zh-CN" altLang="en-US" dirty="0"/>
              <a:t> 来到 </a:t>
            </a:r>
            <a:r>
              <a:rPr lang="en-US" altLang="zh-CN" dirty="0"/>
              <a:t>/</a:t>
            </a:r>
            <a:r>
              <a:rPr lang="zh-CN" altLang="en-US" dirty="0"/>
              <a:t> 昆山 </a:t>
            </a:r>
            <a:r>
              <a:rPr lang="en-US" altLang="zh-CN" dirty="0"/>
              <a:t>/</a:t>
            </a:r>
            <a:r>
              <a:rPr lang="zh-CN" altLang="en-US" dirty="0"/>
              <a:t> 农商 </a:t>
            </a:r>
            <a:r>
              <a:rPr lang="en-US" altLang="zh-CN" dirty="0"/>
              <a:t>/</a:t>
            </a:r>
            <a:r>
              <a:rPr lang="zh-CN" altLang="en-US" dirty="0"/>
              <a:t> 银行</a:t>
            </a:r>
          </a:p>
        </p:txBody>
      </p:sp>
      <p:sp>
        <p:nvSpPr>
          <p:cNvPr id="6" name="椭圆 5"/>
          <p:cNvSpPr/>
          <p:nvPr/>
        </p:nvSpPr>
        <p:spPr>
          <a:xfrm>
            <a:off x="657920" y="3709637"/>
            <a:ext cx="223025" cy="223025"/>
          </a:xfrm>
          <a:prstGeom prst="ellipse">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1025912" y="3621094"/>
            <a:ext cx="8148384" cy="400110"/>
          </a:xfrm>
          <a:prstGeom prst="rect">
            <a:avLst/>
          </a:prstGeom>
          <a:noFill/>
        </p:spPr>
        <p:txBody>
          <a:bodyPr wrap="none" rtlCol="0">
            <a:spAutoFit/>
          </a:bodyPr>
          <a:lstStyle>
            <a:defPPr>
              <a:defRPr lang="zh-CN"/>
            </a:defPPr>
            <a:lvl1pPr>
              <a:defRPr kumimoji="1" sz="2000" spc="300">
                <a:solidFill>
                  <a:schemeClr val="tx1">
                    <a:lumMod val="75000"/>
                    <a:lumOff val="25000"/>
                  </a:schemeClr>
                </a:solidFill>
                <a:latin typeface="Microsoft YaHei" charset="-122"/>
                <a:ea typeface="Microsoft YaHei" charset="-122"/>
                <a:cs typeface="Microsoft YaHei" charset="-122"/>
              </a:defRPr>
            </a:lvl1pPr>
          </a:lstStyle>
          <a:p>
            <a:r>
              <a:rPr lang="zh-CN" altLang="en-US" dirty="0"/>
              <a:t>小明硕士毕业于中国科学院计算所，后在日本京都大学深造。</a:t>
            </a:r>
          </a:p>
        </p:txBody>
      </p:sp>
      <p:sp>
        <p:nvSpPr>
          <p:cNvPr id="8" name="文本框 7"/>
          <p:cNvSpPr txBox="1"/>
          <p:nvPr/>
        </p:nvSpPr>
        <p:spPr>
          <a:xfrm>
            <a:off x="1025912" y="4262700"/>
            <a:ext cx="9834744" cy="961289"/>
          </a:xfrm>
          <a:prstGeom prst="rect">
            <a:avLst/>
          </a:prstGeom>
          <a:noFill/>
        </p:spPr>
        <p:txBody>
          <a:bodyPr wrap="none" rtlCol="0">
            <a:spAutoFit/>
          </a:bodyPr>
          <a:lstStyle>
            <a:defPPr>
              <a:defRPr lang="zh-CN"/>
            </a:defPPr>
            <a:lvl1pPr>
              <a:defRPr kumimoji="1" sz="2000" spc="300">
                <a:solidFill>
                  <a:schemeClr val="tx1">
                    <a:lumMod val="75000"/>
                    <a:lumOff val="25000"/>
                  </a:schemeClr>
                </a:solidFill>
                <a:latin typeface="Microsoft YaHei" charset="-122"/>
                <a:ea typeface="Microsoft YaHei" charset="-122"/>
                <a:cs typeface="Microsoft YaHei" charset="-122"/>
              </a:defRPr>
            </a:lvl1pPr>
          </a:lstStyle>
          <a:p>
            <a:pPr>
              <a:lnSpc>
                <a:spcPct val="150000"/>
              </a:lnSpc>
            </a:pPr>
            <a:r>
              <a:rPr lang="zh-CN" altLang="en-US" dirty="0"/>
              <a:t>小明 </a:t>
            </a:r>
            <a:r>
              <a:rPr lang="en-US" altLang="zh-CN" dirty="0"/>
              <a:t>/</a:t>
            </a:r>
            <a:r>
              <a:rPr lang="zh-CN" altLang="en-US" dirty="0"/>
              <a:t> 硕士 </a:t>
            </a:r>
            <a:r>
              <a:rPr lang="en-US" altLang="zh-CN" dirty="0"/>
              <a:t>/</a:t>
            </a:r>
            <a:r>
              <a:rPr lang="zh-CN" altLang="en-US" dirty="0"/>
              <a:t> 毕业 </a:t>
            </a:r>
            <a:r>
              <a:rPr lang="en-US" altLang="zh-CN" dirty="0"/>
              <a:t>/</a:t>
            </a:r>
            <a:r>
              <a:rPr lang="zh-CN" altLang="en-US" dirty="0"/>
              <a:t> 于 </a:t>
            </a:r>
            <a:r>
              <a:rPr lang="en-US" altLang="zh-CN" dirty="0"/>
              <a:t>/</a:t>
            </a:r>
            <a:r>
              <a:rPr lang="zh-CN" altLang="en-US" dirty="0"/>
              <a:t> 中国 </a:t>
            </a:r>
            <a:r>
              <a:rPr lang="en-US" altLang="zh-CN" dirty="0"/>
              <a:t>/</a:t>
            </a:r>
            <a:r>
              <a:rPr lang="zh-CN" altLang="en-US" dirty="0"/>
              <a:t> 科学 </a:t>
            </a:r>
            <a:r>
              <a:rPr lang="en-US" altLang="zh-CN" dirty="0"/>
              <a:t>/</a:t>
            </a:r>
            <a:r>
              <a:rPr lang="zh-CN" altLang="en-US" dirty="0"/>
              <a:t> 院 </a:t>
            </a:r>
            <a:r>
              <a:rPr lang="en-US" altLang="zh-CN" dirty="0"/>
              <a:t>/</a:t>
            </a:r>
            <a:r>
              <a:rPr lang="zh-CN" altLang="en-US" dirty="0"/>
              <a:t> 计算所，后 </a:t>
            </a:r>
            <a:r>
              <a:rPr lang="en-US" altLang="zh-CN" dirty="0"/>
              <a:t>/</a:t>
            </a:r>
            <a:r>
              <a:rPr lang="zh-CN" altLang="en-US" dirty="0"/>
              <a:t> 在 </a:t>
            </a:r>
            <a:r>
              <a:rPr lang="en-US" altLang="zh-CN" dirty="0"/>
              <a:t>/</a:t>
            </a:r>
            <a:r>
              <a:rPr lang="zh-CN" altLang="en-US" dirty="0"/>
              <a:t> 日本 </a:t>
            </a:r>
            <a:r>
              <a:rPr lang="en-US" altLang="zh-CN" dirty="0"/>
              <a:t>/</a:t>
            </a:r>
            <a:r>
              <a:rPr lang="zh-CN" altLang="en-US" dirty="0"/>
              <a:t> </a:t>
            </a:r>
            <a:endParaRPr lang="en-US" altLang="zh-CN" dirty="0"/>
          </a:p>
          <a:p>
            <a:pPr>
              <a:lnSpc>
                <a:spcPct val="150000"/>
              </a:lnSpc>
            </a:pPr>
            <a:r>
              <a:rPr lang="zh-CN" altLang="en-US" dirty="0"/>
              <a:t>京都 </a:t>
            </a:r>
            <a:r>
              <a:rPr lang="en-US" altLang="zh-CN" dirty="0"/>
              <a:t>/</a:t>
            </a:r>
            <a:r>
              <a:rPr lang="zh-CN" altLang="en-US" dirty="0"/>
              <a:t> 大学 </a:t>
            </a:r>
            <a:r>
              <a:rPr lang="en-US" altLang="zh-CN" dirty="0"/>
              <a:t>/</a:t>
            </a:r>
            <a:r>
              <a:rPr lang="zh-CN" altLang="en-US" dirty="0"/>
              <a:t> 深造。</a:t>
            </a:r>
          </a:p>
        </p:txBody>
      </p:sp>
    </p:spTree>
    <p:extLst>
      <p:ext uri="{BB962C8B-B14F-4D97-AF65-F5344CB8AC3E}">
        <p14:creationId xmlns:p14="http://schemas.microsoft.com/office/powerpoint/2010/main" val="104848209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repeatCount="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childTnLst>
                          </p:cTn>
                        </p:par>
                        <p:par>
                          <p:cTn id="14" fill="hold">
                            <p:stCondLst>
                              <p:cond delay="2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7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repeatCount="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
                                        <p:tgtEl>
                                          <p:spTgt spid="6"/>
                                        </p:tgtEl>
                                      </p:cBhvr>
                                    </p:animEffect>
                                  </p:childTnLst>
                                </p:cTn>
                              </p:par>
                            </p:childTnLst>
                          </p:cTn>
                        </p:par>
                        <p:par>
                          <p:cTn id="27" fill="hold">
                            <p:stCondLst>
                              <p:cond delay="2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7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animBg="1"/>
      <p:bldP spid="5" grpId="0"/>
      <p:bldP spid="6" grpId="0" animBg="1"/>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中文分词技术</a:t>
            </a:r>
            <a:endParaRPr kumimoji="1" lang="zh-CN" altLang="en-US" sz="2400" dirty="0">
              <a:latin typeface="Microsoft YaHei" charset="-122"/>
              <a:ea typeface="Microsoft YaHei" charset="-122"/>
              <a:cs typeface="Microsoft YaHei" charset="-122"/>
            </a:endParaRPr>
          </a:p>
        </p:txBody>
      </p:sp>
      <p:sp>
        <p:nvSpPr>
          <p:cNvPr id="5" name="椭圆 4"/>
          <p:cNvSpPr/>
          <p:nvPr/>
        </p:nvSpPr>
        <p:spPr>
          <a:xfrm>
            <a:off x="1329729" y="2353840"/>
            <a:ext cx="178509" cy="178507"/>
          </a:xfrm>
          <a:prstGeom prst="ellipse">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同心圆 5"/>
          <p:cNvSpPr/>
          <p:nvPr/>
        </p:nvSpPr>
        <p:spPr>
          <a:xfrm>
            <a:off x="1253020" y="2278274"/>
            <a:ext cx="323850" cy="323850"/>
          </a:xfrm>
          <a:prstGeom prst="donut">
            <a:avLst>
              <a:gd name="adj" fmla="val 3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框 6"/>
          <p:cNvSpPr txBox="1"/>
          <p:nvPr/>
        </p:nvSpPr>
        <p:spPr>
          <a:xfrm>
            <a:off x="1625504" y="2209366"/>
            <a:ext cx="1415772" cy="461665"/>
          </a:xfrm>
          <a:prstGeom prst="rect">
            <a:avLst/>
          </a:prstGeom>
          <a:noFill/>
        </p:spPr>
        <p:txBody>
          <a:bodyPr wrap="none" rtlCol="0">
            <a:spAutoFit/>
          </a:bodyPr>
          <a:lstStyle/>
          <a:p>
            <a:r>
              <a:rPr kumimoji="1" lang="zh-CN" altLang="en-US" sz="2400" dirty="0" smtClean="0">
                <a:solidFill>
                  <a:srgbClr val="0000C9"/>
                </a:solidFill>
                <a:latin typeface="Microsoft YaHei" charset="-122"/>
                <a:ea typeface="Microsoft YaHei" charset="-122"/>
                <a:cs typeface="Microsoft YaHei" charset="-122"/>
              </a:rPr>
              <a:t>规则分词</a:t>
            </a:r>
            <a:endParaRPr kumimoji="1" lang="zh-CN" altLang="en-US" sz="2400" dirty="0">
              <a:solidFill>
                <a:srgbClr val="0000C9"/>
              </a:solidFill>
              <a:latin typeface="Microsoft YaHei" charset="-122"/>
              <a:ea typeface="Microsoft YaHei" charset="-122"/>
              <a:cs typeface="Microsoft YaHei" charset="-122"/>
            </a:endParaRPr>
          </a:p>
        </p:txBody>
      </p:sp>
      <p:sp>
        <p:nvSpPr>
          <p:cNvPr id="10" name="文本框 9"/>
          <p:cNvSpPr txBox="1"/>
          <p:nvPr/>
        </p:nvSpPr>
        <p:spPr>
          <a:xfrm>
            <a:off x="1625504" y="2914305"/>
            <a:ext cx="2207656" cy="369332"/>
          </a:xfrm>
          <a:prstGeom prst="rect">
            <a:avLst/>
          </a:prstGeom>
          <a:noFill/>
        </p:spPr>
        <p:txBody>
          <a:bodyPr wrap="none" rtlCol="0">
            <a:spAutoFit/>
          </a:bodyPr>
          <a:lstStyle/>
          <a:p>
            <a:r>
              <a:rPr kumimoji="1" lang="en-US" altLang="zh-CN" dirty="0" smtClean="0">
                <a:solidFill>
                  <a:schemeClr val="tx1">
                    <a:lumMod val="75000"/>
                    <a:lumOff val="25000"/>
                  </a:schemeClr>
                </a:solidFill>
                <a:latin typeface="Microsoft YaHei" charset="-122"/>
                <a:ea typeface="Microsoft YaHei" charset="-122"/>
                <a:cs typeface="Microsoft YaHei" charset="-122"/>
              </a:rPr>
              <a:t>01</a:t>
            </a:r>
            <a:r>
              <a:rPr kumimoji="1" lang="zh-CN" altLang="en-US" dirty="0" smtClean="0">
                <a:solidFill>
                  <a:schemeClr val="tx1">
                    <a:lumMod val="75000"/>
                    <a:lumOff val="25000"/>
                  </a:schemeClr>
                </a:solidFill>
                <a:latin typeface="Microsoft YaHei" charset="-122"/>
                <a:ea typeface="Microsoft YaHei" charset="-122"/>
                <a:cs typeface="Microsoft YaHei" charset="-122"/>
              </a:rPr>
              <a:t>  正向最大匹配法</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2" name="文本框 11"/>
          <p:cNvSpPr txBox="1"/>
          <p:nvPr/>
        </p:nvSpPr>
        <p:spPr>
          <a:xfrm>
            <a:off x="1625504" y="3510006"/>
            <a:ext cx="2207656" cy="369332"/>
          </a:xfrm>
          <a:prstGeom prst="rect">
            <a:avLst/>
          </a:prstGeom>
          <a:noFill/>
        </p:spPr>
        <p:txBody>
          <a:bodyPr wrap="none" rtlCol="0">
            <a:spAutoFit/>
          </a:bodyPr>
          <a:lstStyle/>
          <a:p>
            <a:r>
              <a:rPr kumimoji="1" lang="en-US" altLang="zh-CN" dirty="0" smtClean="0">
                <a:solidFill>
                  <a:schemeClr val="tx1">
                    <a:lumMod val="75000"/>
                    <a:lumOff val="25000"/>
                  </a:schemeClr>
                </a:solidFill>
                <a:latin typeface="Microsoft YaHei" charset="-122"/>
                <a:ea typeface="Microsoft YaHei" charset="-122"/>
                <a:cs typeface="Microsoft YaHei" charset="-122"/>
              </a:rPr>
              <a:t>02</a:t>
            </a:r>
            <a:r>
              <a:rPr kumimoji="1" lang="zh-CN" altLang="en-US" dirty="0" smtClean="0">
                <a:solidFill>
                  <a:schemeClr val="tx1">
                    <a:lumMod val="75000"/>
                    <a:lumOff val="25000"/>
                  </a:schemeClr>
                </a:solidFill>
                <a:latin typeface="Microsoft YaHei" charset="-122"/>
                <a:ea typeface="Microsoft YaHei" charset="-122"/>
                <a:cs typeface="Microsoft YaHei" charset="-122"/>
              </a:rPr>
              <a:t>  逆向最大匹配法</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3" name="文本框 12"/>
          <p:cNvSpPr txBox="1"/>
          <p:nvPr/>
        </p:nvSpPr>
        <p:spPr>
          <a:xfrm>
            <a:off x="1625504" y="4105707"/>
            <a:ext cx="2207656" cy="369332"/>
          </a:xfrm>
          <a:prstGeom prst="rect">
            <a:avLst/>
          </a:prstGeom>
          <a:noFill/>
        </p:spPr>
        <p:txBody>
          <a:bodyPr wrap="none" rtlCol="0">
            <a:spAutoFit/>
          </a:bodyPr>
          <a:lstStyle/>
          <a:p>
            <a:r>
              <a:rPr kumimoji="1" lang="en-US" altLang="zh-CN" dirty="0" smtClean="0">
                <a:solidFill>
                  <a:schemeClr val="tx1">
                    <a:lumMod val="75000"/>
                    <a:lumOff val="25000"/>
                  </a:schemeClr>
                </a:solidFill>
                <a:latin typeface="Microsoft YaHei" charset="-122"/>
                <a:ea typeface="Microsoft YaHei" charset="-122"/>
                <a:cs typeface="Microsoft YaHei" charset="-122"/>
              </a:rPr>
              <a:t>03</a:t>
            </a:r>
            <a:r>
              <a:rPr kumimoji="1" lang="zh-CN" altLang="en-US" dirty="0" smtClean="0">
                <a:solidFill>
                  <a:schemeClr val="tx1">
                    <a:lumMod val="75000"/>
                    <a:lumOff val="25000"/>
                  </a:schemeClr>
                </a:solidFill>
                <a:latin typeface="Microsoft YaHei" charset="-122"/>
                <a:ea typeface="Microsoft YaHei" charset="-122"/>
                <a:cs typeface="Microsoft YaHei" charset="-122"/>
              </a:rPr>
              <a:t>  双向最大匹配法</a:t>
            </a:r>
            <a:endParaRPr kumimoji="1" lang="zh-CN" altLang="en-US" dirty="0">
              <a:solidFill>
                <a:schemeClr val="tx1">
                  <a:lumMod val="75000"/>
                  <a:lumOff val="25000"/>
                </a:schemeClr>
              </a:solidFill>
              <a:latin typeface="Microsoft YaHei" charset="-122"/>
              <a:ea typeface="Microsoft YaHei" charset="-122"/>
              <a:cs typeface="Microsoft YaHei" charset="-122"/>
            </a:endParaRPr>
          </a:p>
        </p:txBody>
      </p:sp>
      <p:sp>
        <p:nvSpPr>
          <p:cNvPr id="16" name="椭圆 15"/>
          <p:cNvSpPr/>
          <p:nvPr/>
        </p:nvSpPr>
        <p:spPr>
          <a:xfrm>
            <a:off x="6812364" y="2440199"/>
            <a:ext cx="178509" cy="178507"/>
          </a:xfrm>
          <a:prstGeom prst="ellipse">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同心圆 16"/>
          <p:cNvSpPr/>
          <p:nvPr/>
        </p:nvSpPr>
        <p:spPr>
          <a:xfrm>
            <a:off x="6735655" y="2364633"/>
            <a:ext cx="323850" cy="323850"/>
          </a:xfrm>
          <a:prstGeom prst="donut">
            <a:avLst>
              <a:gd name="adj" fmla="val 3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p:cNvSpPr txBox="1"/>
          <p:nvPr/>
        </p:nvSpPr>
        <p:spPr>
          <a:xfrm>
            <a:off x="7108139" y="2295725"/>
            <a:ext cx="1415772" cy="461665"/>
          </a:xfrm>
          <a:prstGeom prst="rect">
            <a:avLst/>
          </a:prstGeom>
          <a:noFill/>
        </p:spPr>
        <p:txBody>
          <a:bodyPr wrap="none" rtlCol="0">
            <a:spAutoFit/>
          </a:bodyPr>
          <a:lstStyle/>
          <a:p>
            <a:r>
              <a:rPr kumimoji="1" lang="zh-CN" altLang="en-US" sz="2400" dirty="0" smtClean="0">
                <a:solidFill>
                  <a:srgbClr val="0000C9"/>
                </a:solidFill>
                <a:latin typeface="Microsoft YaHei" charset="-122"/>
                <a:ea typeface="Microsoft YaHei" charset="-122"/>
                <a:cs typeface="Microsoft YaHei" charset="-122"/>
              </a:rPr>
              <a:t>统计分词</a:t>
            </a:r>
            <a:endParaRPr kumimoji="1" lang="zh-CN" altLang="en-US" sz="2400" dirty="0">
              <a:solidFill>
                <a:srgbClr val="0000C9"/>
              </a:solidFill>
              <a:latin typeface="Microsoft YaHei" charset="-122"/>
              <a:ea typeface="Microsoft YaHei" charset="-122"/>
              <a:cs typeface="Microsoft YaHei" charset="-122"/>
            </a:endParaRPr>
          </a:p>
        </p:txBody>
      </p:sp>
      <p:sp>
        <p:nvSpPr>
          <p:cNvPr id="19" name="文本框 18"/>
          <p:cNvSpPr txBox="1"/>
          <p:nvPr/>
        </p:nvSpPr>
        <p:spPr>
          <a:xfrm>
            <a:off x="7108139" y="3012151"/>
            <a:ext cx="1515158" cy="369332"/>
          </a:xfrm>
          <a:prstGeom prst="rect">
            <a:avLst/>
          </a:prstGeom>
          <a:noFill/>
        </p:spPr>
        <p:txBody>
          <a:bodyPr wrap="none" rtlCol="0">
            <a:spAutoFit/>
          </a:bodyPr>
          <a:lstStyle>
            <a:defPPr>
              <a:defRPr lang="zh-CN"/>
            </a:defPPr>
            <a:lvl1pPr>
              <a:defRPr kumimoji="1">
                <a:solidFill>
                  <a:schemeClr val="tx1">
                    <a:lumMod val="85000"/>
                    <a:lumOff val="15000"/>
                  </a:schemeClr>
                </a:solidFill>
                <a:latin typeface="Microsoft YaHei" charset="-122"/>
                <a:ea typeface="Microsoft YaHei" charset="-122"/>
                <a:cs typeface="Microsoft YaHei" charset="-122"/>
              </a:defRPr>
            </a:lvl1pPr>
          </a:lstStyle>
          <a:p>
            <a:r>
              <a:rPr lang="en-US" altLang="zh-CN" dirty="0">
                <a:solidFill>
                  <a:schemeClr val="tx1">
                    <a:lumMod val="75000"/>
                    <a:lumOff val="25000"/>
                  </a:schemeClr>
                </a:solidFill>
              </a:rPr>
              <a:t>01</a:t>
            </a:r>
            <a:r>
              <a:rPr lang="zh-CN" altLang="en-US" dirty="0">
                <a:solidFill>
                  <a:schemeClr val="tx1">
                    <a:lumMod val="75000"/>
                    <a:lumOff val="25000"/>
                  </a:schemeClr>
                </a:solidFill>
              </a:rPr>
              <a:t>  语言模型</a:t>
            </a:r>
          </a:p>
        </p:txBody>
      </p:sp>
      <p:sp>
        <p:nvSpPr>
          <p:cNvPr id="20" name="文本框 19"/>
          <p:cNvSpPr txBox="1"/>
          <p:nvPr/>
        </p:nvSpPr>
        <p:spPr>
          <a:xfrm>
            <a:off x="7108139" y="3543911"/>
            <a:ext cx="1515158" cy="369332"/>
          </a:xfrm>
          <a:prstGeom prst="rect">
            <a:avLst/>
          </a:prstGeom>
          <a:noFill/>
        </p:spPr>
        <p:txBody>
          <a:bodyPr wrap="none" rtlCol="0">
            <a:spAutoFit/>
          </a:bodyPr>
          <a:lstStyle>
            <a:defPPr>
              <a:defRPr lang="zh-CN"/>
            </a:defPPr>
            <a:lvl1pPr>
              <a:defRPr kumimoji="1">
                <a:solidFill>
                  <a:schemeClr val="tx1">
                    <a:lumMod val="85000"/>
                    <a:lumOff val="15000"/>
                  </a:schemeClr>
                </a:solidFill>
                <a:latin typeface="Microsoft YaHei" charset="-122"/>
                <a:ea typeface="Microsoft YaHei" charset="-122"/>
                <a:cs typeface="Microsoft YaHei" charset="-122"/>
              </a:defRPr>
            </a:lvl1pPr>
          </a:lstStyle>
          <a:p>
            <a:r>
              <a:rPr lang="en-US" altLang="zh-CN" smtClean="0">
                <a:solidFill>
                  <a:schemeClr val="tx1">
                    <a:lumMod val="75000"/>
                    <a:lumOff val="25000"/>
                  </a:schemeClr>
                </a:solidFill>
              </a:rPr>
              <a:t>02</a:t>
            </a:r>
            <a:r>
              <a:rPr lang="zh-CN" altLang="en-US" dirty="0" smtClean="0">
                <a:solidFill>
                  <a:schemeClr val="tx1">
                    <a:lumMod val="75000"/>
                    <a:lumOff val="25000"/>
                  </a:schemeClr>
                </a:solidFill>
              </a:rPr>
              <a:t>  </a:t>
            </a:r>
            <a:r>
              <a:rPr lang="zh-CN" altLang="en-US" dirty="0">
                <a:solidFill>
                  <a:schemeClr val="tx1">
                    <a:lumMod val="75000"/>
                    <a:lumOff val="25000"/>
                  </a:schemeClr>
                </a:solidFill>
              </a:rPr>
              <a:t>语言模型</a:t>
            </a:r>
          </a:p>
        </p:txBody>
      </p:sp>
    </p:spTree>
    <p:extLst>
      <p:ext uri="{BB962C8B-B14F-4D97-AF65-F5344CB8AC3E}">
        <p14:creationId xmlns:p14="http://schemas.microsoft.com/office/powerpoint/2010/main" val="225276806"/>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300"/>
                                        <p:tgtEl>
                                          <p:spTgt spid="6"/>
                                        </p:tgtEl>
                                      </p:cBhvr>
                                    </p:animEffect>
                                  </p:childTnLst>
                                </p:cTn>
                              </p:par>
                              <p:par>
                                <p:cTn id="12" presetID="6" presetClass="emph" presetSubtype="0" repeatCount="0" fill="hold" grpId="1" nodeType="withEffect">
                                  <p:stCondLst>
                                    <p:cond delay="0"/>
                                  </p:stCondLst>
                                  <p:childTnLst>
                                    <p:animScale>
                                      <p:cBhvr>
                                        <p:cTn id="13" dur="200" fill="hold"/>
                                        <p:tgtEl>
                                          <p:spTgt spid="6"/>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6"/>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2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7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20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repeatCount="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childTnLst>
                          </p:cTn>
                        </p:par>
                        <p:par>
                          <p:cTn id="38" fill="hold">
                            <p:stCondLst>
                              <p:cond delay="2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300"/>
                                        <p:tgtEl>
                                          <p:spTgt spid="17"/>
                                        </p:tgtEl>
                                      </p:cBhvr>
                                    </p:animEffect>
                                  </p:childTnLst>
                                </p:cTn>
                              </p:par>
                              <p:par>
                                <p:cTn id="42" presetID="6" presetClass="emph" presetSubtype="0" repeatCount="0" fill="hold" grpId="1" nodeType="withEffect">
                                  <p:stCondLst>
                                    <p:cond delay="0"/>
                                  </p:stCondLst>
                                  <p:childTnLst>
                                    <p:animScale>
                                      <p:cBhvr>
                                        <p:cTn id="43" dur="200" fill="hold"/>
                                        <p:tgtEl>
                                          <p:spTgt spid="17"/>
                                        </p:tgtEl>
                                      </p:cBhvr>
                                      <p:by x="125000" y="125000"/>
                                    </p:animScale>
                                  </p:childTnLst>
                                </p:cTn>
                              </p:par>
                            </p:childTnLst>
                          </p:cTn>
                        </p:par>
                        <p:par>
                          <p:cTn id="44" fill="hold">
                            <p:stCondLst>
                              <p:cond delay="500"/>
                            </p:stCondLst>
                            <p:childTnLst>
                              <p:par>
                                <p:cTn id="45" presetID="6" presetClass="emph" presetSubtype="0" fill="hold" grpId="2" nodeType="afterEffect">
                                  <p:stCondLst>
                                    <p:cond delay="0"/>
                                  </p:stCondLst>
                                  <p:childTnLst>
                                    <p:animScale>
                                      <p:cBhvr>
                                        <p:cTn id="46" dur="200" fill="hold"/>
                                        <p:tgtEl>
                                          <p:spTgt spid="17"/>
                                        </p:tgtEl>
                                      </p:cBhvr>
                                      <p:by x="80000" y="80000"/>
                                    </p:animScale>
                                  </p:childTnLst>
                                </p:cTn>
                              </p:par>
                            </p:childTnLst>
                          </p:cTn>
                        </p:par>
                        <p:par>
                          <p:cTn id="47" fill="hold">
                            <p:stCondLst>
                              <p:cond delay="7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par>
                          <p:cTn id="51" fill="hold">
                            <p:stCondLst>
                              <p:cond delay="1200"/>
                            </p:stCondLst>
                            <p:childTnLst>
                              <p:par>
                                <p:cTn id="52" presetID="22" presetClass="entr" presetSubtype="8"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par>
                          <p:cTn id="55" fill="hold">
                            <p:stCondLst>
                              <p:cond delay="1700"/>
                            </p:stCondLst>
                            <p:childTnLst>
                              <p:par>
                                <p:cTn id="56" presetID="22" presetClass="entr" presetSubtype="8"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6" grpId="2" animBg="1"/>
      <p:bldP spid="7" grpId="0"/>
      <p:bldP spid="10" grpId="0"/>
      <p:bldP spid="12" grpId="0"/>
      <p:bldP spid="13" grpId="0"/>
      <p:bldP spid="16" grpId="0" animBg="1"/>
      <p:bldP spid="17" grpId="0" animBg="1"/>
      <p:bldP spid="17" grpId="1" animBg="1"/>
      <p:bldP spid="17" grpId="2" animBg="1"/>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920" y="0"/>
            <a:ext cx="3033132" cy="657922"/>
          </a:xfrm>
          <a:prstGeom prst="rect">
            <a:avLst/>
          </a:prstGeom>
          <a:solidFill>
            <a:srgbClr val="000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中文分词技术</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928688" y="1301120"/>
            <a:ext cx="3436069" cy="461665"/>
          </a:xfrm>
          <a:prstGeom prst="rect">
            <a:avLst/>
          </a:prstGeom>
          <a:noFill/>
        </p:spPr>
        <p:txBody>
          <a:bodyPr wrap="none" rtlCol="0">
            <a:spAutoFit/>
          </a:bodyPr>
          <a:lstStyle/>
          <a:p>
            <a:r>
              <a:rPr kumimoji="1" lang="zh-CN" altLang="en-US" sz="2400" dirty="0" smtClean="0">
                <a:solidFill>
                  <a:srgbClr val="0000C9"/>
                </a:solidFill>
                <a:latin typeface="Microsoft YaHei" charset="-122"/>
                <a:ea typeface="Microsoft YaHei" charset="-122"/>
                <a:cs typeface="Microsoft YaHei" charset="-122"/>
              </a:rPr>
              <a:t>中文分词工具</a:t>
            </a:r>
            <a:r>
              <a:rPr kumimoji="1" lang="en-US" altLang="zh-CN" sz="2400" dirty="0" smtClean="0">
                <a:solidFill>
                  <a:srgbClr val="0000C9"/>
                </a:solidFill>
                <a:latin typeface="Microsoft YaHei" charset="-122"/>
                <a:ea typeface="Microsoft YaHei" charset="-122"/>
                <a:cs typeface="Microsoft YaHei" charset="-122"/>
              </a:rPr>
              <a:t>——</a:t>
            </a:r>
            <a:r>
              <a:rPr kumimoji="1" lang="en-US" altLang="zh-CN" sz="2400" dirty="0" err="1" smtClean="0">
                <a:solidFill>
                  <a:srgbClr val="0000C9"/>
                </a:solidFill>
                <a:latin typeface="Microsoft YaHei" charset="-122"/>
                <a:ea typeface="Microsoft YaHei" charset="-122"/>
                <a:cs typeface="Microsoft YaHei" charset="-122"/>
              </a:rPr>
              <a:t>Jieba</a:t>
            </a:r>
            <a:endParaRPr kumimoji="1" lang="zh-CN" altLang="en-US" sz="2400" dirty="0">
              <a:solidFill>
                <a:srgbClr val="0000C9"/>
              </a:solidFill>
              <a:latin typeface="Microsoft YaHei" charset="-122"/>
              <a:ea typeface="Microsoft YaHei" charset="-122"/>
              <a:cs typeface="Microsoft YaHei" charset="-122"/>
            </a:endParaRPr>
          </a:p>
        </p:txBody>
      </p:sp>
      <p:sp>
        <p:nvSpPr>
          <p:cNvPr id="7" name="椭圆 6"/>
          <p:cNvSpPr/>
          <p:nvPr/>
        </p:nvSpPr>
        <p:spPr>
          <a:xfrm>
            <a:off x="681547" y="1445594"/>
            <a:ext cx="178509" cy="178507"/>
          </a:xfrm>
          <a:prstGeom prst="ellipse">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同心圆 7"/>
          <p:cNvSpPr/>
          <p:nvPr/>
        </p:nvSpPr>
        <p:spPr>
          <a:xfrm>
            <a:off x="604838" y="1370028"/>
            <a:ext cx="323850" cy="323850"/>
          </a:xfrm>
          <a:prstGeom prst="donut">
            <a:avLst>
              <a:gd name="adj" fmla="val 3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矩形 8"/>
          <p:cNvSpPr/>
          <p:nvPr/>
        </p:nvSpPr>
        <p:spPr>
          <a:xfrm>
            <a:off x="681547" y="2233139"/>
            <a:ext cx="50291" cy="331641"/>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 name="组 1"/>
          <p:cNvGrpSpPr/>
          <p:nvPr/>
        </p:nvGrpSpPr>
        <p:grpSpPr>
          <a:xfrm>
            <a:off x="731838" y="2194777"/>
            <a:ext cx="2802179" cy="400110"/>
            <a:chOff x="731838" y="2194777"/>
            <a:chExt cx="2802179" cy="400110"/>
          </a:xfrm>
        </p:grpSpPr>
        <p:sp>
          <p:nvSpPr>
            <p:cNvPr id="10" name="文本框 9"/>
            <p:cNvSpPr txBox="1"/>
            <p:nvPr/>
          </p:nvSpPr>
          <p:spPr>
            <a:xfrm>
              <a:off x="731838" y="2194777"/>
              <a:ext cx="1723549" cy="400110"/>
            </a:xfrm>
            <a:prstGeom prst="rect">
              <a:avLst/>
            </a:prstGeom>
            <a:noFill/>
          </p:spPr>
          <p:txBody>
            <a:bodyPr wrap="none" rtlCol="0">
              <a:spAutoFit/>
            </a:bodyPr>
            <a:lstStyle/>
            <a:p>
              <a:r>
                <a:rPr kumimoji="1" lang="zh-CN" altLang="en-US" sz="2000" dirty="0" smtClean="0">
                  <a:latin typeface="Microsoft YaHei" charset="-122"/>
                  <a:ea typeface="Microsoft YaHei" charset="-122"/>
                  <a:cs typeface="Microsoft YaHei" charset="-122"/>
                </a:rPr>
                <a:t>社区活跃度：</a:t>
              </a:r>
              <a:endParaRPr kumimoji="1" lang="zh-CN" altLang="en-US" sz="2000" dirty="0">
                <a:latin typeface="Microsoft YaHei" charset="-122"/>
                <a:ea typeface="Microsoft YaHei" charset="-122"/>
                <a:cs typeface="Microsoft YaHei" charset="-122"/>
              </a:endParaRPr>
            </a:p>
          </p:txBody>
        </p:sp>
        <p:sp>
          <p:nvSpPr>
            <p:cNvPr id="11" name="五角星 10"/>
            <p:cNvSpPr/>
            <p:nvPr/>
          </p:nvSpPr>
          <p:spPr>
            <a:xfrm>
              <a:off x="2418548" y="2252055"/>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五角星 11"/>
            <p:cNvSpPr/>
            <p:nvPr/>
          </p:nvSpPr>
          <p:spPr>
            <a:xfrm>
              <a:off x="2704456" y="2252055"/>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3" name="五角星 12"/>
            <p:cNvSpPr/>
            <p:nvPr/>
          </p:nvSpPr>
          <p:spPr>
            <a:xfrm>
              <a:off x="2990364" y="2252055"/>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4" name="五角星 13"/>
            <p:cNvSpPr/>
            <p:nvPr/>
          </p:nvSpPr>
          <p:spPr>
            <a:xfrm>
              <a:off x="3276272" y="2252055"/>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6" name="矩形 15"/>
          <p:cNvSpPr/>
          <p:nvPr/>
        </p:nvSpPr>
        <p:spPr>
          <a:xfrm>
            <a:off x="681547" y="4192037"/>
            <a:ext cx="50291" cy="331641"/>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5" name="组 14"/>
          <p:cNvGrpSpPr/>
          <p:nvPr/>
        </p:nvGrpSpPr>
        <p:grpSpPr>
          <a:xfrm>
            <a:off x="731838" y="4153675"/>
            <a:ext cx="2146832" cy="400110"/>
            <a:chOff x="731838" y="4153675"/>
            <a:chExt cx="2146832" cy="400110"/>
          </a:xfrm>
        </p:grpSpPr>
        <p:sp>
          <p:nvSpPr>
            <p:cNvPr id="17" name="文本框 16"/>
            <p:cNvSpPr txBox="1"/>
            <p:nvPr/>
          </p:nvSpPr>
          <p:spPr>
            <a:xfrm>
              <a:off x="731838" y="4153675"/>
              <a:ext cx="954107" cy="400110"/>
            </a:xfrm>
            <a:prstGeom prst="rect">
              <a:avLst/>
            </a:prstGeom>
            <a:noFill/>
          </p:spPr>
          <p:txBody>
            <a:bodyPr wrap="none" rtlCol="0">
              <a:spAutoFit/>
            </a:bodyPr>
            <a:lstStyle/>
            <a:p>
              <a:r>
                <a:rPr kumimoji="1" lang="zh-CN" altLang="en-US" sz="2000" dirty="0" smtClean="0">
                  <a:latin typeface="Microsoft YaHei" charset="-122"/>
                  <a:ea typeface="Microsoft YaHei" charset="-122"/>
                  <a:cs typeface="Microsoft YaHei" charset="-122"/>
                </a:rPr>
                <a:t>功能：</a:t>
              </a:r>
              <a:endParaRPr kumimoji="1" lang="zh-CN" altLang="en-US" sz="2000" dirty="0">
                <a:latin typeface="Microsoft YaHei" charset="-122"/>
                <a:ea typeface="Microsoft YaHei" charset="-122"/>
                <a:cs typeface="Microsoft YaHei" charset="-122"/>
              </a:endParaRPr>
            </a:p>
          </p:txBody>
        </p:sp>
        <p:sp>
          <p:nvSpPr>
            <p:cNvPr id="18" name="五角星 17"/>
            <p:cNvSpPr/>
            <p:nvPr/>
          </p:nvSpPr>
          <p:spPr>
            <a:xfrm>
              <a:off x="1593612" y="4210953"/>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9" name="五角星 18"/>
            <p:cNvSpPr/>
            <p:nvPr/>
          </p:nvSpPr>
          <p:spPr>
            <a:xfrm>
              <a:off x="1879520" y="4210953"/>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0" name="五角星 19"/>
            <p:cNvSpPr/>
            <p:nvPr/>
          </p:nvSpPr>
          <p:spPr>
            <a:xfrm>
              <a:off x="2165428" y="4210953"/>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1" name="五角星 20"/>
            <p:cNvSpPr/>
            <p:nvPr/>
          </p:nvSpPr>
          <p:spPr>
            <a:xfrm>
              <a:off x="2451336" y="4210953"/>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6" name="任意形状 55"/>
            <p:cNvSpPr/>
            <p:nvPr/>
          </p:nvSpPr>
          <p:spPr>
            <a:xfrm>
              <a:off x="2737243" y="4210953"/>
              <a:ext cx="141427" cy="257744"/>
            </a:xfrm>
            <a:custGeom>
              <a:avLst/>
              <a:gdLst>
                <a:gd name="connsiteX0" fmla="*/ 128873 w 141427"/>
                <a:gd name="connsiteY0" fmla="*/ 0 h 257744"/>
                <a:gd name="connsiteX1" fmla="*/ 141427 w 141427"/>
                <a:gd name="connsiteY1" fmla="*/ 40627 h 257744"/>
                <a:gd name="connsiteX2" fmla="*/ 141427 w 141427"/>
                <a:gd name="connsiteY2" fmla="*/ 206489 h 257744"/>
                <a:gd name="connsiteX3" fmla="*/ 128873 w 141427"/>
                <a:gd name="connsiteY3" fmla="*/ 196898 h 257744"/>
                <a:gd name="connsiteX4" fmla="*/ 49225 w 141427"/>
                <a:gd name="connsiteY4" fmla="*/ 257744 h 257744"/>
                <a:gd name="connsiteX5" fmla="*/ 79648 w 141427"/>
                <a:gd name="connsiteY5" fmla="*/ 159295 h 257744"/>
                <a:gd name="connsiteX6" fmla="*/ 0 w 141427"/>
                <a:gd name="connsiteY6" fmla="*/ 98450 h 257744"/>
                <a:gd name="connsiteX7" fmla="*/ 98450 w 141427"/>
                <a:gd name="connsiteY7" fmla="*/ 98450 h 2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427" h="257744">
                  <a:moveTo>
                    <a:pt x="128873" y="0"/>
                  </a:moveTo>
                  <a:lnTo>
                    <a:pt x="141427" y="40627"/>
                  </a:lnTo>
                  <a:lnTo>
                    <a:pt x="141427" y="206489"/>
                  </a:lnTo>
                  <a:lnTo>
                    <a:pt x="128873" y="196898"/>
                  </a:lnTo>
                  <a:lnTo>
                    <a:pt x="49225" y="257744"/>
                  </a:lnTo>
                  <a:lnTo>
                    <a:pt x="79648" y="159295"/>
                  </a:lnTo>
                  <a:lnTo>
                    <a:pt x="0" y="98450"/>
                  </a:lnTo>
                  <a:lnTo>
                    <a:pt x="98450" y="98450"/>
                  </a:lnTo>
                  <a:close/>
                </a:path>
              </a:pathLst>
            </a:cu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34" name="矩形 33"/>
          <p:cNvSpPr/>
          <p:nvPr/>
        </p:nvSpPr>
        <p:spPr>
          <a:xfrm>
            <a:off x="6115450" y="2271501"/>
            <a:ext cx="50291" cy="331641"/>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p:nvGrpSpPr>
        <p:grpSpPr>
          <a:xfrm>
            <a:off x="6165741" y="2233139"/>
            <a:ext cx="3001901" cy="400110"/>
            <a:chOff x="6165741" y="2233139"/>
            <a:chExt cx="3001901" cy="400110"/>
          </a:xfrm>
        </p:grpSpPr>
        <p:sp>
          <p:nvSpPr>
            <p:cNvPr id="35" name="文本框 34"/>
            <p:cNvSpPr txBox="1"/>
            <p:nvPr/>
          </p:nvSpPr>
          <p:spPr>
            <a:xfrm>
              <a:off x="6165741" y="2233139"/>
              <a:ext cx="1980029" cy="400110"/>
            </a:xfrm>
            <a:prstGeom prst="rect">
              <a:avLst/>
            </a:prstGeom>
            <a:noFill/>
          </p:spPr>
          <p:txBody>
            <a:bodyPr wrap="none" rtlCol="0">
              <a:spAutoFit/>
            </a:bodyPr>
            <a:lstStyle/>
            <a:p>
              <a:r>
                <a:rPr kumimoji="1" lang="zh-CN" altLang="en-US" sz="2000" dirty="0" smtClean="0">
                  <a:latin typeface="Microsoft YaHei" charset="-122"/>
                  <a:ea typeface="Microsoft YaHei" charset="-122"/>
                  <a:cs typeface="Microsoft YaHei" charset="-122"/>
                </a:rPr>
                <a:t>编程语言支持：</a:t>
              </a:r>
              <a:endParaRPr kumimoji="1" lang="zh-CN" altLang="en-US" sz="2000" dirty="0">
                <a:latin typeface="Microsoft YaHei" charset="-122"/>
                <a:ea typeface="Microsoft YaHei" charset="-122"/>
                <a:cs typeface="Microsoft YaHei" charset="-122"/>
              </a:endParaRPr>
            </a:p>
          </p:txBody>
        </p:sp>
        <p:sp>
          <p:nvSpPr>
            <p:cNvPr id="37" name="五角星 36"/>
            <p:cNvSpPr/>
            <p:nvPr/>
          </p:nvSpPr>
          <p:spPr>
            <a:xfrm>
              <a:off x="8052173" y="2290417"/>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8" name="五角星 37"/>
            <p:cNvSpPr/>
            <p:nvPr/>
          </p:nvSpPr>
          <p:spPr>
            <a:xfrm>
              <a:off x="8338081" y="2290417"/>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9" name="五角星 38"/>
            <p:cNvSpPr/>
            <p:nvPr/>
          </p:nvSpPr>
          <p:spPr>
            <a:xfrm>
              <a:off x="8623989" y="2290417"/>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0" name="五角星 39"/>
            <p:cNvSpPr/>
            <p:nvPr/>
          </p:nvSpPr>
          <p:spPr>
            <a:xfrm>
              <a:off x="8909897" y="2290417"/>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42" name="矩形 41"/>
          <p:cNvSpPr/>
          <p:nvPr/>
        </p:nvSpPr>
        <p:spPr>
          <a:xfrm>
            <a:off x="6096000" y="4249315"/>
            <a:ext cx="50291" cy="331641"/>
          </a:xfrm>
          <a:prstGeom prst="rect">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 21"/>
          <p:cNvGrpSpPr/>
          <p:nvPr/>
        </p:nvGrpSpPr>
        <p:grpSpPr>
          <a:xfrm>
            <a:off x="6146291" y="4210953"/>
            <a:ext cx="1833693" cy="400110"/>
            <a:chOff x="6146291" y="4210953"/>
            <a:chExt cx="1833693" cy="400110"/>
          </a:xfrm>
        </p:grpSpPr>
        <p:sp>
          <p:nvSpPr>
            <p:cNvPr id="43" name="文本框 42"/>
            <p:cNvSpPr txBox="1"/>
            <p:nvPr/>
          </p:nvSpPr>
          <p:spPr>
            <a:xfrm>
              <a:off x="6146291" y="4210953"/>
              <a:ext cx="1467068" cy="400110"/>
            </a:xfrm>
            <a:prstGeom prst="rect">
              <a:avLst/>
            </a:prstGeom>
            <a:noFill/>
          </p:spPr>
          <p:txBody>
            <a:bodyPr wrap="none" rtlCol="0">
              <a:spAutoFit/>
            </a:bodyPr>
            <a:lstStyle/>
            <a:p>
              <a:r>
                <a:rPr kumimoji="1" lang="zh-CN" altLang="en-US" sz="2000" dirty="0" smtClean="0">
                  <a:latin typeface="Microsoft YaHei" charset="-122"/>
                  <a:ea typeface="Microsoft YaHei" charset="-122"/>
                  <a:cs typeface="Microsoft YaHei" charset="-122"/>
                </a:rPr>
                <a:t>使用难度：</a:t>
              </a:r>
              <a:endParaRPr kumimoji="1" lang="zh-CN" altLang="en-US" sz="2000" dirty="0">
                <a:latin typeface="Microsoft YaHei" charset="-122"/>
                <a:ea typeface="Microsoft YaHei" charset="-122"/>
                <a:cs typeface="Microsoft YaHei" charset="-122"/>
              </a:endParaRPr>
            </a:p>
          </p:txBody>
        </p:sp>
        <p:sp>
          <p:nvSpPr>
            <p:cNvPr id="53" name="任意形状 52"/>
            <p:cNvSpPr/>
            <p:nvPr/>
          </p:nvSpPr>
          <p:spPr>
            <a:xfrm>
              <a:off x="7840061" y="4265934"/>
              <a:ext cx="139923" cy="257744"/>
            </a:xfrm>
            <a:custGeom>
              <a:avLst/>
              <a:gdLst>
                <a:gd name="connsiteX0" fmla="*/ 128873 w 139923"/>
                <a:gd name="connsiteY0" fmla="*/ 0 h 257744"/>
                <a:gd name="connsiteX1" fmla="*/ 139923 w 139923"/>
                <a:gd name="connsiteY1" fmla="*/ 35760 h 257744"/>
                <a:gd name="connsiteX2" fmla="*/ 139923 w 139923"/>
                <a:gd name="connsiteY2" fmla="*/ 205340 h 257744"/>
                <a:gd name="connsiteX3" fmla="*/ 128873 w 139923"/>
                <a:gd name="connsiteY3" fmla="*/ 196898 h 257744"/>
                <a:gd name="connsiteX4" fmla="*/ 49225 w 139923"/>
                <a:gd name="connsiteY4" fmla="*/ 257744 h 257744"/>
                <a:gd name="connsiteX5" fmla="*/ 79648 w 139923"/>
                <a:gd name="connsiteY5" fmla="*/ 159295 h 257744"/>
                <a:gd name="connsiteX6" fmla="*/ 0 w 139923"/>
                <a:gd name="connsiteY6" fmla="*/ 98450 h 257744"/>
                <a:gd name="connsiteX7" fmla="*/ 98450 w 139923"/>
                <a:gd name="connsiteY7" fmla="*/ 98450 h 2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23" h="257744">
                  <a:moveTo>
                    <a:pt x="128873" y="0"/>
                  </a:moveTo>
                  <a:lnTo>
                    <a:pt x="139923" y="35760"/>
                  </a:lnTo>
                  <a:lnTo>
                    <a:pt x="139923" y="205340"/>
                  </a:lnTo>
                  <a:lnTo>
                    <a:pt x="128873" y="196898"/>
                  </a:lnTo>
                  <a:lnTo>
                    <a:pt x="49225" y="257744"/>
                  </a:lnTo>
                  <a:lnTo>
                    <a:pt x="79648" y="159295"/>
                  </a:lnTo>
                  <a:lnTo>
                    <a:pt x="0" y="98450"/>
                  </a:lnTo>
                  <a:lnTo>
                    <a:pt x="98450" y="98450"/>
                  </a:lnTo>
                  <a:close/>
                </a:path>
              </a:pathLst>
            </a:cu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4" name="五角星 53"/>
            <p:cNvSpPr/>
            <p:nvPr/>
          </p:nvSpPr>
          <p:spPr>
            <a:xfrm>
              <a:off x="7534777" y="4265933"/>
              <a:ext cx="257745" cy="257745"/>
            </a:xfrm>
            <a:prstGeom prst="star5">
              <a:avLst/>
            </a:prstGeom>
            <a:solidFill>
              <a:srgbClr val="0000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57" name="文本框 56"/>
          <p:cNvSpPr txBox="1"/>
          <p:nvPr/>
        </p:nvSpPr>
        <p:spPr>
          <a:xfrm>
            <a:off x="772898" y="2696492"/>
            <a:ext cx="3809041" cy="701346"/>
          </a:xfrm>
          <a:prstGeom prst="rect">
            <a:avLst/>
          </a:prstGeom>
          <a:noFill/>
        </p:spPr>
        <p:txBody>
          <a:bodyPr wrap="square" rtlCol="0">
            <a:spAutoFit/>
          </a:bodyPr>
          <a:lstStyle/>
          <a:p>
            <a:pPr algn="just">
              <a:lnSpc>
                <a:spcPct val="130000"/>
              </a:lnSpc>
            </a:pPr>
            <a:r>
              <a:rPr kumimoji="1" lang="zh-CN" altLang="en-US" sz="1600" dirty="0" smtClean="0">
                <a:solidFill>
                  <a:schemeClr val="tx1">
                    <a:lumMod val="75000"/>
                    <a:lumOff val="25000"/>
                  </a:schemeClr>
                </a:solidFill>
                <a:latin typeface="Microsoft YaHei" charset="-122"/>
                <a:ea typeface="Microsoft YaHei" charset="-122"/>
                <a:cs typeface="Microsoft YaHei" charset="-122"/>
              </a:rPr>
              <a:t>目前</a:t>
            </a:r>
            <a:r>
              <a:rPr kumimoji="1" lang="en-US" altLang="zh-CN" sz="1600" dirty="0" err="1" smtClean="0">
                <a:solidFill>
                  <a:schemeClr val="tx1">
                    <a:lumMod val="75000"/>
                    <a:lumOff val="25000"/>
                  </a:schemeClr>
                </a:solidFill>
                <a:latin typeface="Microsoft YaHei" charset="-122"/>
                <a:ea typeface="Microsoft YaHei" charset="-122"/>
                <a:cs typeface="Microsoft YaHei" charset="-122"/>
              </a:rPr>
              <a:t>Jieba</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在</a:t>
            </a:r>
            <a:r>
              <a:rPr kumimoji="1" lang="en-US" altLang="zh-CN" sz="1600" dirty="0" err="1" smtClean="0">
                <a:solidFill>
                  <a:schemeClr val="tx1">
                    <a:lumMod val="75000"/>
                    <a:lumOff val="25000"/>
                  </a:schemeClr>
                </a:solidFill>
                <a:latin typeface="Microsoft YaHei" charset="-122"/>
                <a:ea typeface="Microsoft YaHei" charset="-122"/>
                <a:cs typeface="Microsoft YaHei" charset="-122"/>
              </a:rPr>
              <a:t>Github</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上已经有约</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20,000</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的</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star</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数。</a:t>
            </a: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58" name="文本框 57"/>
          <p:cNvSpPr txBox="1"/>
          <p:nvPr/>
        </p:nvSpPr>
        <p:spPr>
          <a:xfrm>
            <a:off x="6147652" y="2717083"/>
            <a:ext cx="3809041" cy="381258"/>
          </a:xfrm>
          <a:prstGeom prst="rect">
            <a:avLst/>
          </a:prstGeom>
          <a:noFill/>
        </p:spPr>
        <p:txBody>
          <a:bodyPr wrap="square" rtlCol="0">
            <a:spAutoFit/>
          </a:bodyPr>
          <a:lstStyle/>
          <a:p>
            <a:pPr algn="just">
              <a:lnSpc>
                <a:spcPct val="130000"/>
              </a:lnSpc>
            </a:pPr>
            <a:r>
              <a:rPr kumimoji="1" lang="en-US" altLang="zh-CN" sz="1600" dirty="0" smtClean="0">
                <a:solidFill>
                  <a:schemeClr val="tx1">
                    <a:lumMod val="75000"/>
                    <a:lumOff val="25000"/>
                  </a:schemeClr>
                </a:solidFill>
                <a:latin typeface="Microsoft YaHei" charset="-122"/>
                <a:ea typeface="Microsoft YaHei" charset="-122"/>
                <a:cs typeface="Microsoft YaHei" charset="-122"/>
              </a:rPr>
              <a:t>Python,</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 </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C++,</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 </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Go,</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 </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R,</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 </a:t>
            </a:r>
            <a:r>
              <a:rPr kumimoji="1" lang="en-US" altLang="zh-CN" sz="1600" dirty="0" smtClean="0">
                <a:solidFill>
                  <a:schemeClr val="tx1">
                    <a:lumMod val="75000"/>
                    <a:lumOff val="25000"/>
                  </a:schemeClr>
                </a:solidFill>
                <a:latin typeface="Microsoft YaHei" charset="-122"/>
                <a:ea typeface="Microsoft YaHei" charset="-122"/>
                <a:cs typeface="Microsoft YaHei" charset="-122"/>
              </a:rPr>
              <a:t>iOS</a:t>
            </a:r>
            <a:r>
              <a:rPr kumimoji="1" lang="zh-CN" altLang="en-US" sz="1600" dirty="0" smtClean="0">
                <a:solidFill>
                  <a:schemeClr val="tx1">
                    <a:lumMod val="75000"/>
                    <a:lumOff val="25000"/>
                  </a:schemeClr>
                </a:solidFill>
                <a:latin typeface="Microsoft YaHei" charset="-122"/>
                <a:ea typeface="Microsoft YaHei" charset="-122"/>
                <a:cs typeface="Microsoft YaHei" charset="-122"/>
              </a:rPr>
              <a:t>等多语言支持。</a:t>
            </a:r>
            <a:endParaRPr kumimoji="1" lang="zh-CN" altLang="en-US" sz="1600" dirty="0">
              <a:solidFill>
                <a:schemeClr val="tx1">
                  <a:lumMod val="75000"/>
                  <a:lumOff val="25000"/>
                </a:schemeClr>
              </a:solidFill>
              <a:latin typeface="Microsoft YaHei" charset="-122"/>
              <a:ea typeface="Microsoft YaHei" charset="-122"/>
              <a:cs typeface="Microsoft YaHei" charset="-122"/>
            </a:endParaRPr>
          </a:p>
        </p:txBody>
      </p:sp>
      <p:sp>
        <p:nvSpPr>
          <p:cNvPr id="59" name="文本框 58"/>
          <p:cNvSpPr txBox="1"/>
          <p:nvPr/>
        </p:nvSpPr>
        <p:spPr>
          <a:xfrm>
            <a:off x="706692" y="4658841"/>
            <a:ext cx="3809041" cy="701346"/>
          </a:xfrm>
          <a:prstGeom prst="rect">
            <a:avLst/>
          </a:prstGeom>
          <a:noFill/>
        </p:spPr>
        <p:txBody>
          <a:bodyPr wrap="square" rtlCol="0">
            <a:spAutoFit/>
          </a:bodyPr>
          <a:lstStyle>
            <a:defPPr>
              <a:defRPr lang="zh-CN"/>
            </a:defPPr>
            <a:lvl1pPr algn="just">
              <a:lnSpc>
                <a:spcPct val="130000"/>
              </a:lnSpc>
              <a:defRPr kumimoji="1" sz="1600">
                <a:solidFill>
                  <a:schemeClr val="tx1">
                    <a:lumMod val="75000"/>
                    <a:lumOff val="25000"/>
                  </a:schemeClr>
                </a:solidFill>
                <a:latin typeface="Microsoft YaHei" charset="-122"/>
                <a:ea typeface="Microsoft YaHei" charset="-122"/>
                <a:cs typeface="Microsoft YaHei" charset="-122"/>
              </a:defRPr>
            </a:lvl1pPr>
          </a:lstStyle>
          <a:p>
            <a:r>
              <a:rPr lang="zh-CN" altLang="en-US" dirty="0"/>
              <a:t>提供分词、关键词提取、词性标注等功能。</a:t>
            </a:r>
          </a:p>
        </p:txBody>
      </p:sp>
      <p:sp>
        <p:nvSpPr>
          <p:cNvPr id="60" name="文本框 59"/>
          <p:cNvSpPr txBox="1"/>
          <p:nvPr/>
        </p:nvSpPr>
        <p:spPr>
          <a:xfrm>
            <a:off x="6075463" y="4658841"/>
            <a:ext cx="3809041" cy="701346"/>
          </a:xfrm>
          <a:prstGeom prst="rect">
            <a:avLst/>
          </a:prstGeom>
          <a:noFill/>
        </p:spPr>
        <p:txBody>
          <a:bodyPr wrap="square" rtlCol="0">
            <a:spAutoFit/>
          </a:bodyPr>
          <a:lstStyle>
            <a:defPPr>
              <a:defRPr lang="zh-CN"/>
            </a:defPPr>
            <a:lvl1pPr algn="just">
              <a:lnSpc>
                <a:spcPct val="130000"/>
              </a:lnSpc>
              <a:defRPr kumimoji="1" sz="1600">
                <a:solidFill>
                  <a:schemeClr val="tx1">
                    <a:lumMod val="75000"/>
                    <a:lumOff val="25000"/>
                  </a:schemeClr>
                </a:solidFill>
                <a:latin typeface="Microsoft YaHei" charset="-122"/>
                <a:ea typeface="Microsoft YaHei" charset="-122"/>
                <a:cs typeface="Microsoft YaHei" charset="-122"/>
              </a:defRPr>
            </a:lvl1pPr>
          </a:lstStyle>
          <a:p>
            <a:r>
              <a:rPr lang="zh-CN" altLang="en-US" dirty="0"/>
              <a:t>容易上手，</a:t>
            </a:r>
            <a:r>
              <a:rPr lang="en-US" altLang="zh-CN" dirty="0"/>
              <a:t>API</a:t>
            </a:r>
            <a:r>
              <a:rPr lang="zh-CN" altLang="en-US" dirty="0"/>
              <a:t>总数不多，需要进行的配置并不复杂</a:t>
            </a:r>
          </a:p>
        </p:txBody>
      </p:sp>
    </p:spTree>
    <p:extLst>
      <p:ext uri="{BB962C8B-B14F-4D97-AF65-F5344CB8AC3E}">
        <p14:creationId xmlns:p14="http://schemas.microsoft.com/office/powerpoint/2010/main" val="623190881"/>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par>
                                <p:cTn id="12" presetID="6" presetClass="emph" presetSubtype="0" repeatCount="0" fill="hold" grpId="1" nodeType="withEffect">
                                  <p:stCondLst>
                                    <p:cond delay="0"/>
                                  </p:stCondLst>
                                  <p:childTnLst>
                                    <p:animScale>
                                      <p:cBhvr>
                                        <p:cTn id="13" dur="200" fill="hold"/>
                                        <p:tgtEl>
                                          <p:spTgt spid="8"/>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8"/>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repeatCount="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left)">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repeatCount="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left)">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repeatCount="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lef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repeatCount="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left)">
                                      <p:cBhvr>
                                        <p:cTn id="7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8" grpId="1" animBg="1"/>
      <p:bldP spid="8" grpId="2" animBg="1"/>
      <p:bldP spid="9" grpId="0" animBg="1"/>
      <p:bldP spid="16" grpId="0" animBg="1"/>
      <p:bldP spid="34" grpId="0" animBg="1"/>
      <p:bldP spid="42" grpId="0" animBg="1"/>
      <p:bldP spid="57"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06615" y="2581504"/>
            <a:ext cx="1182029" cy="1694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715122" y="2670712"/>
            <a:ext cx="6391493" cy="769441"/>
          </a:xfrm>
          <a:prstGeom prst="rect">
            <a:avLst/>
          </a:prstGeom>
          <a:noFill/>
        </p:spPr>
        <p:txBody>
          <a:bodyPr wrap="none" rtlCol="0">
            <a:spAutoFit/>
          </a:bodyPr>
          <a:lstStyle/>
          <a:p>
            <a:r>
              <a:rPr kumimoji="1" lang="zh-CN" altLang="en-US" sz="4400" dirty="0" smtClean="0">
                <a:solidFill>
                  <a:srgbClr val="C00000"/>
                </a:solidFill>
                <a:latin typeface="Microsoft YaHei" charset="-122"/>
                <a:ea typeface="Microsoft YaHei" charset="-122"/>
                <a:cs typeface="Microsoft YaHei" charset="-122"/>
              </a:rPr>
              <a:t>词性标注与命名实体识别</a:t>
            </a:r>
            <a:endParaRPr kumimoji="1" lang="zh-CN" altLang="en-US" sz="4400" dirty="0">
              <a:solidFill>
                <a:srgbClr val="C00000"/>
              </a:solidFill>
              <a:latin typeface="Microsoft YaHei" charset="-122"/>
              <a:ea typeface="Microsoft YaHei" charset="-122"/>
              <a:cs typeface="Microsoft YaHei" charset="-122"/>
            </a:endParaRPr>
          </a:p>
        </p:txBody>
      </p:sp>
      <p:cxnSp>
        <p:nvCxnSpPr>
          <p:cNvPr id="6" name="直线连接符 5"/>
          <p:cNvCxnSpPr/>
          <p:nvPr/>
        </p:nvCxnSpPr>
        <p:spPr>
          <a:xfrm>
            <a:off x="4360127" y="3518208"/>
            <a:ext cx="65569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908828" y="3691053"/>
            <a:ext cx="6197787" cy="369332"/>
          </a:xfrm>
          <a:prstGeom prst="rect">
            <a:avLst/>
          </a:prstGeom>
          <a:noFill/>
        </p:spPr>
        <p:txBody>
          <a:bodyPr wrap="none" rtlCol="0">
            <a:spAutoFit/>
          </a:bodyPr>
          <a:lstStyle/>
          <a:p>
            <a:r>
              <a:rPr kumimoji="1" lang="en-US" altLang="zh-CN" dirty="0">
                <a:solidFill>
                  <a:srgbClr val="C00000"/>
                </a:solidFill>
                <a:latin typeface="Microsoft YaHei" charset="-122"/>
                <a:ea typeface="Microsoft YaHei" charset="-122"/>
                <a:cs typeface="Microsoft YaHei" charset="-122"/>
              </a:rPr>
              <a:t>Part of Speech Tagging and Named Entity Recognition</a:t>
            </a:r>
            <a:endParaRPr kumimoji="1" lang="zh-CN" altLang="en-US"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89469665"/>
      </p:ext>
    </p:extLst>
  </p:cSld>
  <p:clrMapOvr>
    <a:masterClrMapping/>
  </p:clrMapOvr>
  <p:transition spd="med">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41110" y="0"/>
            <a:ext cx="3033132" cy="6579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charset="-122"/>
                <a:ea typeface="Microsoft YaHei" charset="-122"/>
                <a:cs typeface="Microsoft YaHei" charset="-122"/>
              </a:rPr>
              <a:t>词性标注与命名实体识别</a:t>
            </a:r>
            <a:endParaRPr kumimoji="1" lang="zh-CN" altLang="en-US" sz="2000" dirty="0">
              <a:latin typeface="Microsoft YaHei" charset="-122"/>
              <a:ea typeface="Microsoft YaHei" charset="-122"/>
              <a:cs typeface="Microsoft YaHei" charset="-122"/>
            </a:endParaRPr>
          </a:p>
        </p:txBody>
      </p:sp>
      <p:sp>
        <p:nvSpPr>
          <p:cNvPr id="6" name="椭圆 5"/>
          <p:cNvSpPr/>
          <p:nvPr/>
        </p:nvSpPr>
        <p:spPr>
          <a:xfrm>
            <a:off x="681547" y="1434836"/>
            <a:ext cx="178509" cy="1785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同心圆 6"/>
          <p:cNvSpPr/>
          <p:nvPr/>
        </p:nvSpPr>
        <p:spPr>
          <a:xfrm>
            <a:off x="604838" y="1359270"/>
            <a:ext cx="323850" cy="323850"/>
          </a:xfrm>
          <a:prstGeom prst="donut">
            <a:avLst>
              <a:gd name="adj" fmla="val 379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1005397" y="1295935"/>
            <a:ext cx="1415772" cy="461665"/>
          </a:xfrm>
          <a:prstGeom prst="rect">
            <a:avLst/>
          </a:prstGeom>
          <a:noFill/>
        </p:spPr>
        <p:txBody>
          <a:bodyPr wrap="none" rtlCol="0">
            <a:spAutoFit/>
          </a:bodyPr>
          <a:lstStyle>
            <a:defPPr>
              <a:defRPr lang="zh-CN"/>
            </a:defPPr>
            <a:lvl1pPr>
              <a:defRPr kumimoji="1" sz="2400">
                <a:latin typeface="Microsoft YaHei" charset="-122"/>
                <a:ea typeface="Microsoft YaHei" charset="-122"/>
                <a:cs typeface="Microsoft YaHei" charset="-122"/>
              </a:defRPr>
            </a:lvl1pPr>
          </a:lstStyle>
          <a:p>
            <a:r>
              <a:rPr lang="zh-CN" altLang="en-US" dirty="0">
                <a:solidFill>
                  <a:srgbClr val="C00000"/>
                </a:solidFill>
              </a:rPr>
              <a:t>词性标注</a:t>
            </a:r>
          </a:p>
        </p:txBody>
      </p:sp>
      <p:sp>
        <p:nvSpPr>
          <p:cNvPr id="9" name="文本框 8"/>
          <p:cNvSpPr txBox="1"/>
          <p:nvPr/>
        </p:nvSpPr>
        <p:spPr>
          <a:xfrm>
            <a:off x="1005397" y="2210767"/>
            <a:ext cx="2954655" cy="369332"/>
          </a:xfrm>
          <a:prstGeom prst="rect">
            <a:avLst/>
          </a:prstGeom>
          <a:noFill/>
        </p:spPr>
        <p:txBody>
          <a:bodyPr wrap="none" rtlCol="0">
            <a:spAutoFit/>
          </a:bodyPr>
          <a:lstStyle/>
          <a:p>
            <a:r>
              <a:rPr kumimoji="1" lang="zh-CN" altLang="en-US" dirty="0" smtClean="0"/>
              <a:t>这儿是个非常漂亮的公园。</a:t>
            </a:r>
            <a:endParaRPr kumimoji="1" lang="zh-CN" altLang="en-US" dirty="0"/>
          </a:p>
        </p:txBody>
      </p:sp>
      <p:sp>
        <p:nvSpPr>
          <p:cNvPr id="10" name="椭圆 9"/>
          <p:cNvSpPr/>
          <p:nvPr/>
        </p:nvSpPr>
        <p:spPr>
          <a:xfrm>
            <a:off x="658813" y="2283920"/>
            <a:ext cx="223025" cy="2230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005397" y="2721275"/>
            <a:ext cx="9692077" cy="369332"/>
          </a:xfrm>
          <a:prstGeom prst="rect">
            <a:avLst/>
          </a:prstGeom>
          <a:noFill/>
        </p:spPr>
        <p:txBody>
          <a:bodyPr wrap="none" rtlCol="0">
            <a:spAutoFit/>
          </a:bodyPr>
          <a:lstStyle/>
          <a:p>
            <a:r>
              <a:rPr kumimoji="1" lang="zh-CN" altLang="en-US" dirty="0" smtClean="0"/>
              <a:t>这儿</a:t>
            </a:r>
            <a:r>
              <a:rPr kumimoji="1" lang="zh-CN" altLang="en-US" dirty="0"/>
              <a:t> </a:t>
            </a:r>
            <a:r>
              <a:rPr kumimoji="1" lang="en-US" altLang="zh-CN" dirty="0" smtClean="0"/>
              <a:t>/</a:t>
            </a:r>
            <a:r>
              <a:rPr kumimoji="1" lang="zh-CN" altLang="en-US" dirty="0" smtClean="0"/>
              <a:t> 代词    是 </a:t>
            </a:r>
            <a:r>
              <a:rPr kumimoji="1" lang="en-US" altLang="zh-CN" dirty="0" smtClean="0"/>
              <a:t>/</a:t>
            </a:r>
            <a:r>
              <a:rPr kumimoji="1" lang="zh-CN" altLang="en-US" dirty="0" smtClean="0"/>
              <a:t> 动词    个  </a:t>
            </a:r>
            <a:r>
              <a:rPr kumimoji="1" lang="en-US" altLang="zh-CN" dirty="0" smtClean="0"/>
              <a:t>/</a:t>
            </a:r>
            <a:r>
              <a:rPr kumimoji="1" lang="zh-CN" altLang="en-US" dirty="0" smtClean="0"/>
              <a:t> 量词    非常</a:t>
            </a:r>
            <a:r>
              <a:rPr kumimoji="1" lang="zh-CN" altLang="en-US" dirty="0"/>
              <a:t> </a:t>
            </a:r>
            <a:r>
              <a:rPr kumimoji="1" lang="en-US" altLang="zh-CN" dirty="0" smtClean="0"/>
              <a:t>/</a:t>
            </a:r>
            <a:r>
              <a:rPr kumimoji="1" lang="zh-CN" altLang="en-US" dirty="0" smtClean="0"/>
              <a:t> 副词    漂亮 </a:t>
            </a:r>
            <a:r>
              <a:rPr kumimoji="1" lang="en-US" altLang="zh-CN" dirty="0" smtClean="0"/>
              <a:t>/</a:t>
            </a:r>
            <a:r>
              <a:rPr kumimoji="1" lang="zh-CN" altLang="en-US" dirty="0" smtClean="0"/>
              <a:t> 形容词    的 </a:t>
            </a:r>
            <a:r>
              <a:rPr kumimoji="1" lang="en-US" altLang="zh-CN" dirty="0" smtClean="0"/>
              <a:t>/</a:t>
            </a:r>
            <a:r>
              <a:rPr kumimoji="1" lang="zh-CN" altLang="en-US" dirty="0" smtClean="0"/>
              <a:t> 结构助词    公园</a:t>
            </a:r>
            <a:r>
              <a:rPr kumimoji="1" lang="zh-CN" altLang="en-US" dirty="0"/>
              <a:t> </a:t>
            </a:r>
            <a:r>
              <a:rPr kumimoji="1" lang="en-US" altLang="zh-CN" dirty="0" smtClean="0"/>
              <a:t>/</a:t>
            </a:r>
            <a:r>
              <a:rPr kumimoji="1" lang="zh-CN" altLang="en-US" dirty="0" smtClean="0"/>
              <a:t> 名词</a:t>
            </a:r>
            <a:endParaRPr kumimoji="1" lang="zh-CN" altLang="en-US" dirty="0"/>
          </a:p>
        </p:txBody>
      </p:sp>
      <p:sp>
        <p:nvSpPr>
          <p:cNvPr id="12" name="文本框 11"/>
          <p:cNvSpPr txBox="1"/>
          <p:nvPr/>
        </p:nvSpPr>
        <p:spPr>
          <a:xfrm>
            <a:off x="1028131" y="3531578"/>
            <a:ext cx="1800493" cy="369332"/>
          </a:xfrm>
          <a:prstGeom prst="rect">
            <a:avLst/>
          </a:prstGeom>
          <a:noFill/>
        </p:spPr>
        <p:txBody>
          <a:bodyPr wrap="none" rtlCol="0">
            <a:spAutoFit/>
          </a:bodyPr>
          <a:lstStyle/>
          <a:p>
            <a:r>
              <a:rPr kumimoji="1" lang="zh-CN" altLang="en-US" dirty="0" smtClean="0"/>
              <a:t>词性标注的方法</a:t>
            </a:r>
            <a:endParaRPr kumimoji="1" lang="zh-CN" altLang="en-US" dirty="0"/>
          </a:p>
        </p:txBody>
      </p:sp>
      <p:sp>
        <p:nvSpPr>
          <p:cNvPr id="13" name="椭圆 12"/>
          <p:cNvSpPr/>
          <p:nvPr/>
        </p:nvSpPr>
        <p:spPr>
          <a:xfrm>
            <a:off x="681547" y="3604731"/>
            <a:ext cx="223025" cy="2230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28131" y="4042086"/>
            <a:ext cx="4570482" cy="369332"/>
          </a:xfrm>
          <a:prstGeom prst="rect">
            <a:avLst/>
          </a:prstGeom>
          <a:noFill/>
        </p:spPr>
        <p:txBody>
          <a:bodyPr wrap="none" rtlCol="0">
            <a:spAutoFit/>
          </a:bodyPr>
          <a:lstStyle/>
          <a:p>
            <a:r>
              <a:rPr kumimoji="1" lang="zh-CN" altLang="en-US" dirty="0" smtClean="0"/>
              <a:t>语料库统计</a:t>
            </a:r>
            <a:r>
              <a:rPr kumimoji="1" lang="zh-CN" altLang="en-US" dirty="0"/>
              <a:t>每个</a:t>
            </a:r>
            <a:r>
              <a:rPr kumimoji="1" lang="zh-CN" altLang="en-US" dirty="0" smtClean="0"/>
              <a:t>词的高频词性作为默认词性</a:t>
            </a:r>
            <a:endParaRPr kumimoji="1" lang="zh-CN" altLang="en-US" dirty="0"/>
          </a:p>
        </p:txBody>
      </p:sp>
      <p:sp>
        <p:nvSpPr>
          <p:cNvPr id="15" name="文本框 14"/>
          <p:cNvSpPr txBox="1"/>
          <p:nvPr/>
        </p:nvSpPr>
        <p:spPr>
          <a:xfrm>
            <a:off x="1028131" y="4552594"/>
            <a:ext cx="3877985" cy="369332"/>
          </a:xfrm>
          <a:prstGeom prst="rect">
            <a:avLst/>
          </a:prstGeom>
          <a:noFill/>
        </p:spPr>
        <p:txBody>
          <a:bodyPr wrap="none" rtlCol="0">
            <a:spAutoFit/>
          </a:bodyPr>
          <a:lstStyle/>
          <a:p>
            <a:r>
              <a:rPr kumimoji="1" lang="zh-CN" altLang="en-US" dirty="0" smtClean="0"/>
              <a:t>序列标注，隐马尔科夫，条件随机场</a:t>
            </a:r>
            <a:endParaRPr kumimoji="1" lang="zh-CN" altLang="en-US" dirty="0"/>
          </a:p>
        </p:txBody>
      </p:sp>
    </p:spTree>
    <p:extLst>
      <p:ext uri="{BB962C8B-B14F-4D97-AF65-F5344CB8AC3E}">
        <p14:creationId xmlns:p14="http://schemas.microsoft.com/office/powerpoint/2010/main" val="995813543"/>
      </p:ext>
    </p:ext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repeatCount="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6" presetClass="emph" presetSubtype="0" repeatCount="0" fill="hold" grpId="1" nodeType="withEffect">
                                  <p:stCondLst>
                                    <p:cond delay="0"/>
                                  </p:stCondLst>
                                  <p:childTnLst>
                                    <p:animScale>
                                      <p:cBhvr>
                                        <p:cTn id="19" dur="200" fill="hold"/>
                                        <p:tgtEl>
                                          <p:spTgt spid="7"/>
                                        </p:tgtEl>
                                      </p:cBhvr>
                                      <p:by x="125000" y="125000"/>
                                    </p:animScale>
                                  </p:childTnLst>
                                </p:cTn>
                              </p:par>
                            </p:childTnLst>
                          </p:cTn>
                        </p:par>
                        <p:par>
                          <p:cTn id="20" fill="hold">
                            <p:stCondLst>
                              <p:cond delay="500"/>
                            </p:stCondLst>
                            <p:childTnLst>
                              <p:par>
                                <p:cTn id="21" presetID="6" presetClass="emph" presetSubtype="0" fill="hold" grpId="2" nodeType="afterEffect">
                                  <p:stCondLst>
                                    <p:cond delay="0"/>
                                  </p:stCondLst>
                                  <p:childTnLst>
                                    <p:animScale>
                                      <p:cBhvr>
                                        <p:cTn id="22" dur="200" fill="hold"/>
                                        <p:tgtEl>
                                          <p:spTgt spid="7"/>
                                        </p:tgtEl>
                                      </p:cBhvr>
                                      <p:by x="80000" y="80000"/>
                                    </p:animScale>
                                  </p:childTnLst>
                                </p:cTn>
                              </p:par>
                            </p:childTnLst>
                          </p:cTn>
                        </p:par>
                        <p:par>
                          <p:cTn id="23" fill="hold">
                            <p:stCondLst>
                              <p:cond delay="7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repeatCount="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par>
                          <p:cTn id="32" fill="hold">
                            <p:stCondLst>
                              <p:cond delay="2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7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repeatCount="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
                                        <p:tgtEl>
                                          <p:spTgt spid="13"/>
                                        </p:tgtEl>
                                      </p:cBhvr>
                                    </p:animEffect>
                                  </p:childTnLst>
                                </p:cTn>
                              </p:par>
                            </p:childTnLst>
                          </p:cTn>
                        </p:par>
                        <p:par>
                          <p:cTn id="45" fill="hold">
                            <p:stCondLst>
                              <p:cond delay="200"/>
                            </p:stCondLst>
                            <p:childTnLst>
                              <p:par>
                                <p:cTn id="46" presetID="2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7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1200"/>
                            </p:stCondLst>
                            <p:childTnLst>
                              <p:par>
                                <p:cTn id="54" presetID="22" presetClass="entr" presetSubtype="8"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7" grpId="1" animBg="1"/>
      <p:bldP spid="7" grpId="2" animBg="1"/>
      <p:bldP spid="8" grpId="0"/>
      <p:bldP spid="9" grpId="0"/>
      <p:bldP spid="10" grpId="0" animBg="1"/>
      <p:bldP spid="11" grpId="0"/>
      <p:bldP spid="12" grpId="0"/>
      <p:bldP spid="13" grpId="0" animBg="1"/>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41110" y="0"/>
            <a:ext cx="3033132" cy="6579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smtClean="0">
                <a:latin typeface="Microsoft YaHei" charset="-122"/>
                <a:ea typeface="Microsoft YaHei" charset="-122"/>
                <a:cs typeface="Microsoft YaHei" charset="-122"/>
              </a:rPr>
              <a:t>词性标注与命名实体识别</a:t>
            </a:r>
            <a:endParaRPr kumimoji="1" lang="zh-CN" altLang="en-US" sz="2000" dirty="0">
              <a:latin typeface="Microsoft YaHei" charset="-122"/>
              <a:ea typeface="Microsoft YaHei" charset="-122"/>
              <a:cs typeface="Microsoft YaHei" charset="-122"/>
            </a:endParaRPr>
          </a:p>
        </p:txBody>
      </p:sp>
      <p:sp>
        <p:nvSpPr>
          <p:cNvPr id="6" name="椭圆 5"/>
          <p:cNvSpPr/>
          <p:nvPr/>
        </p:nvSpPr>
        <p:spPr>
          <a:xfrm>
            <a:off x="681547" y="1434836"/>
            <a:ext cx="178509" cy="1785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同心圆 6"/>
          <p:cNvSpPr/>
          <p:nvPr/>
        </p:nvSpPr>
        <p:spPr>
          <a:xfrm>
            <a:off x="604838" y="1359270"/>
            <a:ext cx="323850" cy="323850"/>
          </a:xfrm>
          <a:prstGeom prst="donut">
            <a:avLst>
              <a:gd name="adj" fmla="val 379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1005397" y="1295935"/>
            <a:ext cx="2031325" cy="461665"/>
          </a:xfrm>
          <a:prstGeom prst="rect">
            <a:avLst/>
          </a:prstGeom>
          <a:noFill/>
        </p:spPr>
        <p:txBody>
          <a:bodyPr wrap="none" rtlCol="0">
            <a:spAutoFit/>
          </a:bodyPr>
          <a:lstStyle>
            <a:defPPr>
              <a:defRPr lang="zh-CN"/>
            </a:defPPr>
            <a:lvl1pPr>
              <a:defRPr kumimoji="1" sz="2400">
                <a:latin typeface="Microsoft YaHei" charset="-122"/>
                <a:ea typeface="Microsoft YaHei" charset="-122"/>
                <a:cs typeface="Microsoft YaHei" charset="-122"/>
              </a:defRPr>
            </a:lvl1pPr>
          </a:lstStyle>
          <a:p>
            <a:r>
              <a:rPr lang="zh-CN" altLang="en-US" dirty="0" smtClean="0">
                <a:solidFill>
                  <a:srgbClr val="C00000"/>
                </a:solidFill>
              </a:rPr>
              <a:t>命名实体识别</a:t>
            </a:r>
            <a:endParaRPr lang="zh-CN" altLang="en-US" dirty="0">
              <a:solidFill>
                <a:srgbClr val="C00000"/>
              </a:solidFill>
            </a:endParaRPr>
          </a:p>
        </p:txBody>
      </p:sp>
      <p:sp>
        <p:nvSpPr>
          <p:cNvPr id="9" name="文本框 8" hidden="1"/>
          <p:cNvSpPr txBox="1"/>
          <p:nvPr/>
        </p:nvSpPr>
        <p:spPr>
          <a:xfrm>
            <a:off x="1005397" y="2095021"/>
            <a:ext cx="2492990" cy="369332"/>
          </a:xfrm>
          <a:prstGeom prst="rect">
            <a:avLst/>
          </a:prstGeom>
          <a:noFill/>
        </p:spPr>
        <p:txBody>
          <a:bodyPr wrap="none" rtlCol="0">
            <a:spAutoFit/>
          </a:bodyPr>
          <a:lstStyle/>
          <a:p>
            <a:r>
              <a:rPr kumimoji="1" lang="zh-CN" altLang="en-US" dirty="0" smtClean="0"/>
              <a:t>中文命名实体识别难点</a:t>
            </a:r>
            <a:endParaRPr kumimoji="1" lang="zh-CN" altLang="en-US" dirty="0"/>
          </a:p>
        </p:txBody>
      </p:sp>
      <p:sp>
        <p:nvSpPr>
          <p:cNvPr id="10" name="椭圆 9" hidden="1"/>
          <p:cNvSpPr/>
          <p:nvPr/>
        </p:nvSpPr>
        <p:spPr>
          <a:xfrm>
            <a:off x="658813" y="2168174"/>
            <a:ext cx="223025" cy="2230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1754834991"/>
              </p:ext>
            </p:extLst>
          </p:nvPr>
        </p:nvGraphicFramePr>
        <p:xfrm>
          <a:off x="1740000" y="2011107"/>
          <a:ext cx="8712000" cy="2520000"/>
        </p:xfrm>
        <a:graphic>
          <a:graphicData uri="http://schemas.openxmlformats.org/drawingml/2006/table">
            <a:tbl>
              <a:tblPr firstRow="1" bandRow="1">
                <a:tableStyleId>{5C22544A-7EE6-4342-B048-85BDC9FD1C3A}</a:tableStyleId>
              </a:tblPr>
              <a:tblGrid>
                <a:gridCol w="4356000"/>
                <a:gridCol w="4356000"/>
              </a:tblGrid>
              <a:tr h="504000">
                <a:tc>
                  <a:txBody>
                    <a:bodyPr/>
                    <a:lstStyle/>
                    <a:p>
                      <a:pPr algn="ctr"/>
                      <a:r>
                        <a:rPr lang="zh-CN" altLang="en-US" b="0" dirty="0" smtClean="0">
                          <a:solidFill>
                            <a:schemeClr val="bg1"/>
                          </a:solidFill>
                          <a:latin typeface="Microsoft YaHei" charset="-122"/>
                          <a:ea typeface="Microsoft YaHei" charset="-122"/>
                          <a:cs typeface="Microsoft YaHei" charset="-122"/>
                        </a:rPr>
                        <a:t>中文命名实体识别难点</a:t>
                      </a:r>
                      <a:endParaRPr lang="zh-CN" altLang="en-US" b="0" dirty="0">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zh-CN" altLang="en-US" b="0" dirty="0" smtClean="0">
                          <a:latin typeface="Microsoft YaHei" charset="-122"/>
                          <a:ea typeface="Microsoft YaHei" charset="-122"/>
                          <a:cs typeface="Microsoft YaHei" charset="-122"/>
                        </a:rPr>
                        <a:t>难度</a:t>
                      </a:r>
                      <a:endParaRPr lang="zh-CN" altLang="en-US" b="0" dirty="0">
                        <a:latin typeface="Microsoft YaHei" charset="-122"/>
                        <a:ea typeface="Microsoft YaHei" charset="-122"/>
                        <a:cs typeface="Microsoft YaHei" charset="-122"/>
                      </a:endParaRPr>
                    </a:p>
                  </a:txBody>
                  <a:tcPr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r>
              <a:tr h="504000">
                <a:tc>
                  <a:txBody>
                    <a:bodyPr/>
                    <a:lstStyle/>
                    <a:p>
                      <a:pPr marL="0" algn="ctr" defTabSz="914400" rtl="0" eaLnBrk="1" latinLnBrk="0" hangingPunct="1"/>
                      <a:r>
                        <a:rPr lang="zh-CN" altLang="en-US" sz="1600" b="0" kern="1200" dirty="0" smtClean="0">
                          <a:solidFill>
                            <a:schemeClr val="tx1">
                              <a:lumMod val="75000"/>
                              <a:lumOff val="25000"/>
                            </a:schemeClr>
                          </a:solidFill>
                          <a:latin typeface="Microsoft YaHei" charset="-122"/>
                          <a:ea typeface="Microsoft YaHei" charset="-122"/>
                          <a:cs typeface="Microsoft YaHei" charset="-122"/>
                        </a:rPr>
                        <a:t>命名实体数量众多</a:t>
                      </a:r>
                      <a:endParaRPr lang="zh-CN" altLang="en-US" sz="16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c>
                  <a:txBody>
                    <a:bodyPr/>
                    <a:lstStyle/>
                    <a:p>
                      <a:pPr marL="0" algn="ctr" defTabSz="914400" rtl="0" eaLnBrk="1" latinLnBrk="0" hangingPunct="1"/>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r>
              <a:tr h="504000">
                <a:tc>
                  <a:txBody>
                    <a:bodyPr/>
                    <a:lstStyle/>
                    <a:p>
                      <a:pPr marL="0" algn="ctr" defTabSz="914400" rtl="0" eaLnBrk="1" latinLnBrk="0" hangingPunct="1"/>
                      <a:r>
                        <a:rPr lang="zh-CN" altLang="en-US" sz="1800" b="0" kern="1200" dirty="0" smtClean="0">
                          <a:solidFill>
                            <a:schemeClr val="tx1">
                              <a:lumMod val="75000"/>
                              <a:lumOff val="25000"/>
                            </a:schemeClr>
                          </a:solidFill>
                          <a:latin typeface="Microsoft YaHei" charset="-122"/>
                          <a:ea typeface="Microsoft YaHei" charset="-122"/>
                          <a:cs typeface="Microsoft YaHei" charset="-122"/>
                        </a:rPr>
                        <a:t>命名实体的构成规律复杂</a:t>
                      </a:r>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c>
                  <a:txBody>
                    <a:bodyPr/>
                    <a:lstStyle/>
                    <a:p>
                      <a:pPr marL="0" algn="ctr" defTabSz="914400" rtl="0" eaLnBrk="1" latinLnBrk="0" hangingPunct="1"/>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r>
              <a:tr h="504000">
                <a:tc>
                  <a:txBody>
                    <a:bodyPr/>
                    <a:lstStyle/>
                    <a:p>
                      <a:pPr marL="0" algn="ctr" defTabSz="914400" rtl="0" eaLnBrk="1" latinLnBrk="0" hangingPunct="1"/>
                      <a:r>
                        <a:rPr lang="zh-CN" altLang="en-US" sz="1800" b="0" kern="1200" dirty="0" smtClean="0">
                          <a:solidFill>
                            <a:schemeClr val="tx1">
                              <a:lumMod val="75000"/>
                              <a:lumOff val="25000"/>
                            </a:schemeClr>
                          </a:solidFill>
                          <a:latin typeface="Microsoft YaHei" charset="-122"/>
                          <a:ea typeface="Microsoft YaHei" charset="-122"/>
                          <a:cs typeface="Microsoft YaHei" charset="-122"/>
                        </a:rPr>
                        <a:t>嵌套情况复杂</a:t>
                      </a:r>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c>
                  <a:txBody>
                    <a:bodyPr/>
                    <a:lstStyle/>
                    <a:p>
                      <a:pPr marL="0" algn="ctr" defTabSz="914400" rtl="0" eaLnBrk="1" latinLnBrk="0" hangingPunct="1"/>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r>
              <a:tr h="504000">
                <a:tc>
                  <a:txBody>
                    <a:bodyPr/>
                    <a:lstStyle/>
                    <a:p>
                      <a:pPr marL="0" algn="ctr" defTabSz="914400" rtl="0" eaLnBrk="1" latinLnBrk="0" hangingPunct="1"/>
                      <a:r>
                        <a:rPr lang="zh-CN" altLang="en-US" sz="1800" b="0" kern="1200" dirty="0" smtClean="0">
                          <a:solidFill>
                            <a:schemeClr val="tx1">
                              <a:lumMod val="75000"/>
                              <a:lumOff val="25000"/>
                            </a:schemeClr>
                          </a:solidFill>
                          <a:latin typeface="Microsoft YaHei" charset="-122"/>
                          <a:ea typeface="Microsoft YaHei" charset="-122"/>
                          <a:cs typeface="Microsoft YaHei" charset="-122"/>
                        </a:rPr>
                        <a:t>长度不确定</a:t>
                      </a:r>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c>
                  <a:txBody>
                    <a:bodyPr/>
                    <a:lstStyle/>
                    <a:p>
                      <a:pPr marL="0" algn="ctr" defTabSz="914400" rtl="0" eaLnBrk="1" latinLnBrk="0" hangingPunct="1"/>
                      <a:endParaRPr lang="zh-CN" altLang="en-US" sz="1800" b="0" kern="1200" dirty="0">
                        <a:solidFill>
                          <a:schemeClr val="tx1">
                            <a:lumMod val="75000"/>
                            <a:lumOff val="25000"/>
                          </a:schemeClr>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1">
                        <a:alpha val="47843"/>
                      </a:schemeClr>
                    </a:solidFill>
                  </a:tcPr>
                </a:tc>
              </a:tr>
            </a:tbl>
          </a:graphicData>
        </a:graphic>
      </p:graphicFrame>
      <p:sp>
        <p:nvSpPr>
          <p:cNvPr id="17" name="椭圆 16"/>
          <p:cNvSpPr/>
          <p:nvPr/>
        </p:nvSpPr>
        <p:spPr>
          <a:xfrm>
            <a:off x="681547" y="4935820"/>
            <a:ext cx="223025" cy="2230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088021" y="4804791"/>
            <a:ext cx="5724644" cy="923330"/>
          </a:xfrm>
          <a:prstGeom prst="rect">
            <a:avLst/>
          </a:prstGeom>
          <a:noFill/>
        </p:spPr>
        <p:txBody>
          <a:bodyPr wrap="none" rtlCol="0">
            <a:spAutoFit/>
          </a:bodyPr>
          <a:lstStyle/>
          <a:p>
            <a:pPr algn="just">
              <a:lnSpc>
                <a:spcPct val="150000"/>
              </a:lnSpc>
            </a:pPr>
            <a:r>
              <a:rPr kumimoji="1" lang="zh-CN" altLang="en-US" spc="300" dirty="0" smtClean="0">
                <a:solidFill>
                  <a:schemeClr val="tx1">
                    <a:lumMod val="75000"/>
                    <a:lumOff val="25000"/>
                  </a:schemeClr>
                </a:solidFill>
                <a:latin typeface="Microsoft YaHei" charset="-122"/>
                <a:ea typeface="Microsoft YaHei" charset="-122"/>
                <a:cs typeface="Microsoft YaHei" charset="-122"/>
              </a:rPr>
              <a:t>北京市第三区交通委提醒您：</a:t>
            </a:r>
            <a:r>
              <a:rPr kumimoji="1" lang="en-US" altLang="zh-CN" spc="300" dirty="0" smtClean="0">
                <a:solidFill>
                  <a:schemeClr val="tx1">
                    <a:lumMod val="75000"/>
                    <a:lumOff val="25000"/>
                  </a:schemeClr>
                </a:solidFill>
                <a:latin typeface="Microsoft YaHei" charset="-122"/>
                <a:ea typeface="Microsoft YaHei" charset="-122"/>
                <a:cs typeface="Microsoft YaHei" charset="-122"/>
              </a:rPr>
              <a:t>……</a:t>
            </a:r>
          </a:p>
          <a:p>
            <a:pPr algn="just">
              <a:lnSpc>
                <a:spcPct val="150000"/>
              </a:lnSpc>
            </a:pPr>
            <a:r>
              <a:rPr lang="zh-CN" altLang="en-US" dirty="0">
                <a:solidFill>
                  <a:schemeClr val="tx1">
                    <a:lumMod val="75000"/>
                    <a:lumOff val="25000"/>
                  </a:schemeClr>
                </a:solidFill>
                <a:latin typeface="Microsoft YaHei" charset="-122"/>
                <a:ea typeface="Microsoft YaHei" charset="-122"/>
                <a:cs typeface="Microsoft YaHei" charset="-122"/>
              </a:rPr>
              <a:t>道路千万条，安全第一条。行车不规范，亲人两行泪。</a:t>
            </a:r>
            <a:endParaRPr kumimoji="1" lang="zh-CN" altLang="en-US" spc="300" dirty="0">
              <a:solidFill>
                <a:schemeClr val="tx1">
                  <a:lumMod val="75000"/>
                  <a:lumOff val="25000"/>
                </a:schemeClr>
              </a:solidFill>
              <a:latin typeface="Microsoft YaHei" charset="-122"/>
              <a:ea typeface="Microsoft YaHei" charset="-122"/>
              <a:cs typeface="Microsoft YaHei" charset="-122"/>
            </a:endParaRPr>
          </a:p>
        </p:txBody>
      </p:sp>
      <p:sp>
        <p:nvSpPr>
          <p:cNvPr id="20" name="矩形 19"/>
          <p:cNvSpPr/>
          <p:nvPr/>
        </p:nvSpPr>
        <p:spPr>
          <a:xfrm>
            <a:off x="1099596" y="4924245"/>
            <a:ext cx="2465407" cy="30617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圆角矩形 1"/>
          <p:cNvSpPr/>
          <p:nvPr/>
        </p:nvSpPr>
        <p:spPr>
          <a:xfrm>
            <a:off x="6743699" y="2721629"/>
            <a:ext cx="3160321" cy="12599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6" name="圆角矩形 15"/>
          <p:cNvSpPr/>
          <p:nvPr/>
        </p:nvSpPr>
        <p:spPr>
          <a:xfrm>
            <a:off x="6743700" y="2717905"/>
            <a:ext cx="1512888" cy="1259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2" name="圆角矩形 21"/>
          <p:cNvSpPr/>
          <p:nvPr/>
        </p:nvSpPr>
        <p:spPr>
          <a:xfrm>
            <a:off x="6760948" y="3228920"/>
            <a:ext cx="3160321" cy="12599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3" name="圆角矩形 22"/>
          <p:cNvSpPr/>
          <p:nvPr/>
        </p:nvSpPr>
        <p:spPr>
          <a:xfrm>
            <a:off x="6760949" y="3225196"/>
            <a:ext cx="1980000" cy="1259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5" name="圆角矩形 24"/>
          <p:cNvSpPr/>
          <p:nvPr/>
        </p:nvSpPr>
        <p:spPr>
          <a:xfrm>
            <a:off x="6760949" y="3737629"/>
            <a:ext cx="3160321" cy="12599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圆角矩形 25"/>
          <p:cNvSpPr/>
          <p:nvPr/>
        </p:nvSpPr>
        <p:spPr>
          <a:xfrm>
            <a:off x="6760950" y="3733905"/>
            <a:ext cx="3060000" cy="1259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8" name="圆角矩形 27"/>
          <p:cNvSpPr/>
          <p:nvPr/>
        </p:nvSpPr>
        <p:spPr>
          <a:xfrm>
            <a:off x="6760482" y="4238922"/>
            <a:ext cx="3160321" cy="12599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9" name="圆角矩形 28"/>
          <p:cNvSpPr/>
          <p:nvPr/>
        </p:nvSpPr>
        <p:spPr>
          <a:xfrm>
            <a:off x="6760483" y="4235198"/>
            <a:ext cx="2520000" cy="1259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333711062"/>
      </p:ext>
    </p:extLst>
  </p:cSld>
  <p:clrMapOvr>
    <a:masterClrMapping/>
  </p:clrMapOvr>
  <p:transition spd="med">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300"/>
                                        <p:tgtEl>
                                          <p:spTgt spid="7"/>
                                        </p:tgtEl>
                                      </p:cBhvr>
                                    </p:animEffect>
                                  </p:childTnLst>
                                </p:cTn>
                              </p:par>
                              <p:par>
                                <p:cTn id="12" presetID="6" presetClass="emph" presetSubtype="0" repeatCount="0" fill="hold" grpId="1" nodeType="withEffect">
                                  <p:stCondLst>
                                    <p:cond delay="0"/>
                                  </p:stCondLst>
                                  <p:childTnLst>
                                    <p:animScale>
                                      <p:cBhvr>
                                        <p:cTn id="13" dur="200" fill="hold"/>
                                        <p:tgtEl>
                                          <p:spTgt spid="7"/>
                                        </p:tgtEl>
                                      </p:cBhvr>
                                      <p:by x="125000" y="125000"/>
                                    </p:animScale>
                                  </p:childTnLst>
                                </p:cTn>
                              </p:par>
                            </p:childTnLst>
                          </p:cTn>
                        </p:par>
                        <p:par>
                          <p:cTn id="14" fill="hold">
                            <p:stCondLst>
                              <p:cond delay="500"/>
                            </p:stCondLst>
                            <p:childTnLst>
                              <p:par>
                                <p:cTn id="15" presetID="6" presetClass="emph" presetSubtype="0" fill="hold" grpId="2" nodeType="afterEffect">
                                  <p:stCondLst>
                                    <p:cond delay="0"/>
                                  </p:stCondLst>
                                  <p:childTnLst>
                                    <p:animScale>
                                      <p:cBhvr>
                                        <p:cTn id="16" dur="200" fill="hold"/>
                                        <p:tgtEl>
                                          <p:spTgt spid="7"/>
                                        </p:tgtEl>
                                      </p:cBhvr>
                                      <p:by x="80000" y="80000"/>
                                    </p:animScale>
                                  </p:childTnLst>
                                </p:cTn>
                              </p:par>
                            </p:childTnLst>
                          </p:cTn>
                        </p:par>
                        <p:par>
                          <p:cTn id="17" fill="hold">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repeatCount="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200"/>
                                        <p:tgtEl>
                                          <p:spTgt spid="17"/>
                                        </p:tgtEl>
                                      </p:cBhvr>
                                    </p:animEffect>
                                  </p:childTnLst>
                                </p:cTn>
                              </p:par>
                            </p:childTnLst>
                          </p:cTn>
                        </p:par>
                        <p:par>
                          <p:cTn id="60" fill="hold">
                            <p:stCondLst>
                              <p:cond delay="200"/>
                            </p:stCondLst>
                            <p:childTnLst>
                              <p:par>
                                <p:cTn id="61" presetID="22" presetClass="entr" presetSubtype="8"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7" grpId="2" animBg="1"/>
      <p:bldP spid="8" grpId="0"/>
      <p:bldP spid="17" grpId="0" animBg="1"/>
      <p:bldP spid="18" grpId="0"/>
      <p:bldP spid="20" grpId="0" animBg="1"/>
      <p:bldP spid="2" grpId="0" animBg="1"/>
      <p:bldP spid="16" grpId="0" animBg="1"/>
      <p:bldP spid="22" grpId="0" animBg="1"/>
      <p:bldP spid="23" grpId="0" animBg="1"/>
      <p:bldP spid="25" grpId="0" animBg="1"/>
      <p:bldP spid="26" grpId="0" animBg="1"/>
      <p:bldP spid="28" grpId="0" animBg="1"/>
      <p:bldP spid="29"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TotalTime>
  <Words>968</Words>
  <Application>Microsoft Macintosh PowerPoint</Application>
  <PresentationFormat>宽屏</PresentationFormat>
  <Paragraphs>124</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DengXian</vt:lpstr>
      <vt:lpstr>DengXian Light</vt:lpstr>
      <vt:lpstr>Microsoft YaHei</vt:lpstr>
      <vt:lpstr>SimHei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Justin</dc:creator>
  <cp:lastModifiedBy>JustinLee</cp:lastModifiedBy>
  <cp:revision>62</cp:revision>
  <dcterms:created xsi:type="dcterms:W3CDTF">2019-08-13T05:18:42Z</dcterms:created>
  <dcterms:modified xsi:type="dcterms:W3CDTF">2019-08-16T03:50:01Z</dcterms:modified>
</cp:coreProperties>
</file>